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1049000" cy="6477000"/>
  <p:notesSz cx="6477000" cy="11049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2" d="100"/>
          <a:sy n="122" d="100"/>
        </p:scale>
        <p:origin x="5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884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5326707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5326707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209550" y="1285875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16" name="Text 13"/>
          <p:cNvSpPr/>
          <p:nvPr/>
        </p:nvSpPr>
        <p:spPr>
          <a:xfrm>
            <a:off x="357033" y="1438275"/>
            <a:ext cx="19496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01</a:t>
            </a:r>
            <a:endParaRPr lang="en-US" sz="863" dirty="0"/>
          </a:p>
        </p:txBody>
      </p:sp>
      <p:sp>
        <p:nvSpPr>
          <p:cNvPr id="17" name="Text 14"/>
          <p:cNvSpPr/>
          <p:nvPr/>
        </p:nvSpPr>
        <p:spPr>
          <a:xfrm>
            <a:off x="685800" y="1427857"/>
            <a:ext cx="1821120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8" name="Shape 15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19" name="Text 16"/>
          <p:cNvSpPr/>
          <p:nvPr/>
        </p:nvSpPr>
        <p:spPr>
          <a:xfrm>
            <a:off x="346466" y="1905000"/>
            <a:ext cx="216098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02</a:t>
            </a:r>
            <a:endParaRPr lang="en-US" sz="863" dirty="0"/>
          </a:p>
        </p:txBody>
      </p:sp>
      <p:sp>
        <p:nvSpPr>
          <p:cNvPr id="20" name="Text 17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1" name="Shape 18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2" name="Text 19"/>
          <p:cNvSpPr/>
          <p:nvPr/>
        </p:nvSpPr>
        <p:spPr>
          <a:xfrm>
            <a:off x="346317" y="2371725"/>
            <a:ext cx="21624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03</a:t>
            </a:r>
            <a:endParaRPr lang="en-US" sz="863" dirty="0"/>
          </a:p>
        </p:txBody>
      </p:sp>
      <p:sp>
        <p:nvSpPr>
          <p:cNvPr id="23" name="Text 20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4" name="Shape 21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5" name="Text 22"/>
          <p:cNvSpPr/>
          <p:nvPr/>
        </p:nvSpPr>
        <p:spPr>
          <a:xfrm>
            <a:off x="340513" y="2838450"/>
            <a:ext cx="22800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04</a:t>
            </a:r>
            <a:endParaRPr lang="en-US" sz="863" dirty="0"/>
          </a:p>
        </p:txBody>
      </p:sp>
      <p:sp>
        <p:nvSpPr>
          <p:cNvPr id="26" name="Text 23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7" name="Shape 24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8" name="Text 25"/>
          <p:cNvSpPr/>
          <p:nvPr/>
        </p:nvSpPr>
        <p:spPr>
          <a:xfrm>
            <a:off x="345573" y="3305175"/>
            <a:ext cx="21773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863" dirty="0"/>
          </a:p>
        </p:txBody>
      </p:sp>
      <p:sp>
        <p:nvSpPr>
          <p:cNvPr id="29" name="Text 26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30" name="Shape 27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1" name="Text 28"/>
          <p:cNvSpPr/>
          <p:nvPr/>
        </p:nvSpPr>
        <p:spPr>
          <a:xfrm>
            <a:off x="343340" y="3802261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863" dirty="0"/>
          </a:p>
        </p:txBody>
      </p:sp>
      <p:sp>
        <p:nvSpPr>
          <p:cNvPr id="32" name="Text 29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3" name="Shape 30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4" name="Text 31"/>
          <p:cNvSpPr/>
          <p:nvPr/>
        </p:nvSpPr>
        <p:spPr>
          <a:xfrm>
            <a:off x="344382" y="4299347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2150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43340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192720" y="1013824"/>
            <a:ext cx="1025575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01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56395" y="1061449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418320" y="980486"/>
            <a:ext cx="596950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513570" y="1018586"/>
            <a:ext cx="48265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INICIO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192720" y="1323386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Consigue tus credenciales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192720" y="1757666"/>
            <a:ext cx="5886450" cy="746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 te entrega las credenciales para cada entorno. Guárdalas de forma segura: con ellas se firman y validan todas las operaciones de tu comercio.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192720" y="2675787"/>
            <a:ext cx="2365325" cy="1478756"/>
          </a:xfrm>
          <a:prstGeom prst="roundRect">
            <a:avLst>
              <a:gd name="adj" fmla="val 9018"/>
            </a:avLst>
          </a:prstGeom>
          <a:solidFill>
            <a:srgbClr val="F9FCFD"/>
          </a:solidFill>
          <a:ln w="9525">
            <a:solidFill>
              <a:srgbClr val="E0EEF2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354645" y="2837712"/>
            <a:ext cx="285750" cy="285750"/>
          </a:xfrm>
          <a:prstGeom prst="roundRect">
            <a:avLst>
              <a:gd name="adj" fmla="val 26667"/>
            </a:avLst>
          </a:prstGeom>
          <a:solidFill>
            <a:srgbClr val="075DA6"/>
          </a:solidFill>
          <a:ln/>
        </p:spPr>
      </p:sp>
      <p:sp>
        <p:nvSpPr>
          <p:cNvPr id="50" name="Shape 47"/>
          <p:cNvSpPr/>
          <p:nvPr/>
        </p:nvSpPr>
        <p:spPr>
          <a:xfrm>
            <a:off x="3440370" y="2923437"/>
            <a:ext cx="114300" cy="114300"/>
          </a:xfrm>
          <a:prstGeom prst="roundRect">
            <a:avLst>
              <a:gd name="adj" fmla="val 25000"/>
            </a:avLst>
          </a:prstGeom>
          <a:ln w="19050">
            <a:solidFill>
              <a:srgbClr val="FFFFFF"/>
            </a:solidFill>
            <a:prstDash val="solid"/>
          </a:ln>
        </p:spPr>
      </p:sp>
      <p:sp>
        <p:nvSpPr>
          <p:cNvPr id="51" name="Text 48"/>
          <p:cNvSpPr/>
          <p:nvPr/>
        </p:nvSpPr>
        <p:spPr>
          <a:xfrm>
            <a:off x="3354645" y="3237762"/>
            <a:ext cx="2245623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088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Clave privada</a:t>
            </a:r>
            <a:endParaRPr lang="en-US" sz="1088" dirty="0"/>
          </a:p>
        </p:txBody>
      </p:sp>
      <p:sp>
        <p:nvSpPr>
          <p:cNvPr id="52" name="Text 49"/>
          <p:cNvSpPr/>
          <p:nvPr/>
        </p:nvSpPr>
        <p:spPr>
          <a:xfrm>
            <a:off x="3354645" y="3456837"/>
            <a:ext cx="2117675" cy="3952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938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Firma tus solicitudes y garantiza la seguridad al crear operaciones.</a:t>
            </a:r>
            <a:endParaRPr lang="en-US" sz="938" dirty="0"/>
          </a:p>
        </p:txBody>
      </p:sp>
      <p:sp>
        <p:nvSpPr>
          <p:cNvPr id="53" name="Shape 50"/>
          <p:cNvSpPr/>
          <p:nvPr/>
        </p:nvSpPr>
        <p:spPr>
          <a:xfrm>
            <a:off x="5672345" y="2675787"/>
            <a:ext cx="2365325" cy="1478756"/>
          </a:xfrm>
          <a:prstGeom prst="roundRect">
            <a:avLst>
              <a:gd name="adj" fmla="val 9018"/>
            </a:avLst>
          </a:prstGeom>
          <a:solidFill>
            <a:srgbClr val="F9FCFD"/>
          </a:solidFill>
          <a:ln w="9525">
            <a:solidFill>
              <a:srgbClr val="E0EEF2"/>
            </a:solidFill>
            <a:prstDash val="solid"/>
          </a:ln>
        </p:spPr>
      </p:sp>
      <p:sp>
        <p:nvSpPr>
          <p:cNvPr id="54" name="Shape 51"/>
          <p:cNvSpPr/>
          <p:nvPr/>
        </p:nvSpPr>
        <p:spPr>
          <a:xfrm>
            <a:off x="5834270" y="2837712"/>
            <a:ext cx="285750" cy="285750"/>
          </a:xfrm>
          <a:prstGeom prst="roundRect">
            <a:avLst>
              <a:gd name="adj" fmla="val 26667"/>
            </a:avLst>
          </a:prstGeom>
          <a:solidFill>
            <a:srgbClr val="0086CA"/>
          </a:solidFill>
          <a:ln/>
        </p:spPr>
      </p:sp>
      <p:sp>
        <p:nvSpPr>
          <p:cNvPr id="55" name="Shape 52"/>
          <p:cNvSpPr/>
          <p:nvPr/>
        </p:nvSpPr>
        <p:spPr>
          <a:xfrm>
            <a:off x="5910470" y="2913912"/>
            <a:ext cx="133350" cy="133350"/>
          </a:xfrm>
          <a:prstGeom prst="ellipse">
            <a:avLst/>
          </a:prstGeom>
          <a:ln w="19050">
            <a:solidFill>
              <a:srgbClr val="FFFFFF"/>
            </a:solidFill>
            <a:prstDash val="solid"/>
          </a:ln>
        </p:spPr>
      </p:sp>
      <p:sp>
        <p:nvSpPr>
          <p:cNvPr id="56" name="Text 53"/>
          <p:cNvSpPr/>
          <p:nvPr/>
        </p:nvSpPr>
        <p:spPr>
          <a:xfrm>
            <a:off x="5834270" y="3237762"/>
            <a:ext cx="2245623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088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Clave pública</a:t>
            </a:r>
            <a:endParaRPr lang="en-US" sz="1088" dirty="0"/>
          </a:p>
        </p:txBody>
      </p:sp>
      <p:sp>
        <p:nvSpPr>
          <p:cNvPr id="57" name="Text 54"/>
          <p:cNvSpPr/>
          <p:nvPr/>
        </p:nvSpPr>
        <p:spPr>
          <a:xfrm>
            <a:off x="5834270" y="3456837"/>
            <a:ext cx="2117675" cy="5738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938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Valida la autenticidad de los mensajes enviados por tu comercio.</a:t>
            </a:r>
            <a:endParaRPr lang="en-US" sz="938" dirty="0"/>
          </a:p>
        </p:txBody>
      </p:sp>
      <p:sp>
        <p:nvSpPr>
          <p:cNvPr id="58" name="Shape 55"/>
          <p:cNvSpPr/>
          <p:nvPr/>
        </p:nvSpPr>
        <p:spPr>
          <a:xfrm>
            <a:off x="8151971" y="2675787"/>
            <a:ext cx="2365325" cy="1478756"/>
          </a:xfrm>
          <a:prstGeom prst="roundRect">
            <a:avLst>
              <a:gd name="adj" fmla="val 9018"/>
            </a:avLst>
          </a:prstGeom>
          <a:solidFill>
            <a:srgbClr val="F9FCFD"/>
          </a:solidFill>
          <a:ln w="9525">
            <a:solidFill>
              <a:srgbClr val="E0EEF2"/>
            </a:solidFill>
            <a:prstDash val="solid"/>
          </a:ln>
        </p:spPr>
      </p:sp>
      <p:sp>
        <p:nvSpPr>
          <p:cNvPr id="59" name="Shape 56"/>
          <p:cNvSpPr/>
          <p:nvPr/>
        </p:nvSpPr>
        <p:spPr>
          <a:xfrm>
            <a:off x="8313896" y="2837712"/>
            <a:ext cx="285750" cy="285750"/>
          </a:xfrm>
          <a:prstGeom prst="roundRect">
            <a:avLst>
              <a:gd name="adj" fmla="val 26667"/>
            </a:avLst>
          </a:prstGeom>
          <a:solidFill>
            <a:srgbClr val="5CBFDE"/>
          </a:solidFill>
          <a:ln/>
        </p:spPr>
      </p:sp>
      <p:sp>
        <p:nvSpPr>
          <p:cNvPr id="60" name="Text 57"/>
          <p:cNvSpPr/>
          <p:nvPr/>
        </p:nvSpPr>
        <p:spPr>
          <a:xfrm>
            <a:off x="8403788" y="2909150"/>
            <a:ext cx="18201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25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#</a:t>
            </a:r>
            <a:endParaRPr lang="en-US" sz="1125" dirty="0"/>
          </a:p>
        </p:txBody>
      </p:sp>
      <p:sp>
        <p:nvSpPr>
          <p:cNvPr id="61" name="Text 58"/>
          <p:cNvSpPr/>
          <p:nvPr/>
        </p:nvSpPr>
        <p:spPr>
          <a:xfrm>
            <a:off x="8313896" y="3237762"/>
            <a:ext cx="2245623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088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merchant_id</a:t>
            </a:r>
            <a:endParaRPr lang="en-US" sz="1088" dirty="0"/>
          </a:p>
        </p:txBody>
      </p:sp>
      <p:sp>
        <p:nvSpPr>
          <p:cNvPr id="62" name="Text 59"/>
          <p:cNvSpPr/>
          <p:nvPr/>
        </p:nvSpPr>
        <p:spPr>
          <a:xfrm>
            <a:off x="8313896" y="3456837"/>
            <a:ext cx="2117675" cy="3952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938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Identificador único que Frakmenta asigna a tu comercio.</a:t>
            </a:r>
            <a:endParaRPr lang="en-US" sz="938" dirty="0"/>
          </a:p>
        </p:txBody>
      </p:sp>
      <p:sp>
        <p:nvSpPr>
          <p:cNvPr id="63" name="Shape 60"/>
          <p:cNvSpPr/>
          <p:nvPr/>
        </p:nvSpPr>
        <p:spPr>
          <a:xfrm>
            <a:off x="3192720" y="4325993"/>
            <a:ext cx="2236887" cy="314325"/>
          </a:xfrm>
          <a:prstGeom prst="roundRect">
            <a:avLst>
              <a:gd name="adj" fmla="val 30303"/>
            </a:avLst>
          </a:prstGeom>
          <a:solidFill>
            <a:srgbClr val="E0EEF2"/>
          </a:solidFill>
          <a:ln/>
        </p:spPr>
      </p:sp>
      <p:sp>
        <p:nvSpPr>
          <p:cNvPr id="64" name="Text 61"/>
          <p:cNvSpPr/>
          <p:nvPr/>
        </p:nvSpPr>
        <p:spPr>
          <a:xfrm>
            <a:off x="3326070" y="4416481"/>
            <a:ext cx="657523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50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PRUEBAS</a:t>
            </a:r>
            <a:endParaRPr lang="en-US" sz="825" dirty="0"/>
          </a:p>
        </p:txBody>
      </p:sp>
      <p:sp>
        <p:nvSpPr>
          <p:cNvPr id="65" name="Text 62"/>
          <p:cNvSpPr/>
          <p:nvPr/>
        </p:nvSpPr>
        <p:spPr>
          <a:xfrm>
            <a:off x="4002643" y="4411718"/>
            <a:ext cx="1422975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975" b="1" dirty="0">
                <a:solidFill>
                  <a:srgbClr val="1B3A68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beta2.frakmenta.com</a:t>
            </a:r>
            <a:endParaRPr lang="en-US" sz="975" dirty="0"/>
          </a:p>
        </p:txBody>
      </p:sp>
      <p:sp>
        <p:nvSpPr>
          <p:cNvPr id="66" name="Shape 63"/>
          <p:cNvSpPr/>
          <p:nvPr/>
        </p:nvSpPr>
        <p:spPr>
          <a:xfrm>
            <a:off x="5524857" y="4325993"/>
            <a:ext cx="2079873" cy="314325"/>
          </a:xfrm>
          <a:prstGeom prst="roundRect">
            <a:avLst>
              <a:gd name="adj" fmla="val 30303"/>
            </a:avLst>
          </a:prstGeom>
          <a:solidFill>
            <a:srgbClr val="E0EEF2"/>
          </a:solidFill>
          <a:ln/>
        </p:spPr>
      </p:sp>
      <p:sp>
        <p:nvSpPr>
          <p:cNvPr id="67" name="Text 64"/>
          <p:cNvSpPr/>
          <p:nvPr/>
        </p:nvSpPr>
        <p:spPr>
          <a:xfrm>
            <a:off x="5658207" y="4416481"/>
            <a:ext cx="90904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50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PRODUCCIÓN</a:t>
            </a:r>
            <a:endParaRPr lang="en-US" sz="825" dirty="0"/>
          </a:p>
        </p:txBody>
      </p:sp>
      <p:sp>
        <p:nvSpPr>
          <p:cNvPr id="68" name="Text 65"/>
          <p:cNvSpPr/>
          <p:nvPr/>
        </p:nvSpPr>
        <p:spPr>
          <a:xfrm>
            <a:off x="6586299" y="4411718"/>
            <a:ext cx="96128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975" b="1" dirty="0">
                <a:solidFill>
                  <a:srgbClr val="1B3A68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frakmenta.com</a:t>
            </a:r>
            <a:endParaRPr lang="en-US" sz="975" dirty="0"/>
          </a:p>
        </p:txBody>
      </p:sp>
      <p:sp>
        <p:nvSpPr>
          <p:cNvPr id="69" name="Shape 66"/>
          <p:cNvSpPr/>
          <p:nvPr/>
        </p:nvSpPr>
        <p:spPr>
          <a:xfrm>
            <a:off x="3192720" y="4868918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70" name="Shape 67"/>
          <p:cNvSpPr/>
          <p:nvPr/>
        </p:nvSpPr>
        <p:spPr>
          <a:xfrm>
            <a:off x="3192720" y="5068943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71" name="Shape 68"/>
          <p:cNvSpPr/>
          <p:nvPr/>
        </p:nvSpPr>
        <p:spPr>
          <a:xfrm>
            <a:off x="3192720" y="5068943"/>
            <a:ext cx="813792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75" name="Text 72"/>
          <p:cNvSpPr/>
          <p:nvPr/>
        </p:nvSpPr>
        <p:spPr>
          <a:xfrm>
            <a:off x="6676638" y="5426131"/>
            <a:ext cx="31283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 / 9</a:t>
            </a:r>
            <a:endParaRPr lang="en-US" sz="938" dirty="0"/>
          </a:p>
        </p:txBody>
      </p:sp>
      <p:sp>
        <p:nvSpPr>
          <p:cNvPr id="78" name="Shape 75"/>
          <p:cNvSpPr/>
          <p:nvPr/>
        </p:nvSpPr>
        <p:spPr>
          <a:xfrm>
            <a:off x="10231695" y="5449943"/>
            <a:ext cx="76200" cy="9525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5597426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5597426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209550" y="1752600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19" name="Text 16"/>
          <p:cNvSpPr/>
          <p:nvPr/>
        </p:nvSpPr>
        <p:spPr>
          <a:xfrm>
            <a:off x="346466" y="1905000"/>
            <a:ext cx="216098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02</a:t>
            </a:r>
            <a:endParaRPr lang="en-US" sz="863" dirty="0"/>
          </a:p>
        </p:txBody>
      </p:sp>
      <p:sp>
        <p:nvSpPr>
          <p:cNvPr id="20" name="Text 17"/>
          <p:cNvSpPr/>
          <p:nvPr/>
        </p:nvSpPr>
        <p:spPr>
          <a:xfrm>
            <a:off x="685800" y="1894582"/>
            <a:ext cx="15154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1" name="Shape 18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2" name="Text 19"/>
          <p:cNvSpPr/>
          <p:nvPr/>
        </p:nvSpPr>
        <p:spPr>
          <a:xfrm>
            <a:off x="346317" y="2371725"/>
            <a:ext cx="21624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03</a:t>
            </a:r>
            <a:endParaRPr lang="en-US" sz="863" dirty="0"/>
          </a:p>
        </p:txBody>
      </p:sp>
      <p:sp>
        <p:nvSpPr>
          <p:cNvPr id="23" name="Text 20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4" name="Shape 21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5" name="Text 22"/>
          <p:cNvSpPr/>
          <p:nvPr/>
        </p:nvSpPr>
        <p:spPr>
          <a:xfrm>
            <a:off x="340513" y="2838450"/>
            <a:ext cx="22800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04</a:t>
            </a:r>
            <a:endParaRPr lang="en-US" sz="863" dirty="0"/>
          </a:p>
        </p:txBody>
      </p:sp>
      <p:sp>
        <p:nvSpPr>
          <p:cNvPr id="26" name="Text 23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7" name="Shape 24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8" name="Text 25"/>
          <p:cNvSpPr/>
          <p:nvPr/>
        </p:nvSpPr>
        <p:spPr>
          <a:xfrm>
            <a:off x="345573" y="3305175"/>
            <a:ext cx="21773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863" dirty="0"/>
          </a:p>
        </p:txBody>
      </p:sp>
      <p:sp>
        <p:nvSpPr>
          <p:cNvPr id="29" name="Text 26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30" name="Shape 27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1" name="Text 28"/>
          <p:cNvSpPr/>
          <p:nvPr/>
        </p:nvSpPr>
        <p:spPr>
          <a:xfrm>
            <a:off x="343340" y="3802261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863" dirty="0"/>
          </a:p>
        </p:txBody>
      </p:sp>
      <p:sp>
        <p:nvSpPr>
          <p:cNvPr id="32" name="Text 29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3" name="Shape 30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4" name="Text 31"/>
          <p:cNvSpPr/>
          <p:nvPr/>
        </p:nvSpPr>
        <p:spPr>
          <a:xfrm>
            <a:off x="344382" y="4299347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2150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43340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133725" y="1014371"/>
            <a:ext cx="104864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02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20468" y="1061996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382393" y="981033"/>
            <a:ext cx="538907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477643" y="1019133"/>
            <a:ext cx="42460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133725" y="1323933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Añade los estilos y scripts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133725" y="1758213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Incluye en tu web los archivos de Frakmenta. En widgetEcommerce.js indica tu clave pública y la URL del entorno.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133725" y="2440144"/>
            <a:ext cx="6096000" cy="2471440"/>
          </a:xfrm>
          <a:prstGeom prst="roundRect">
            <a:avLst>
              <a:gd name="adj" fmla="val 5396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143250" y="2449669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143250" y="2849719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286125" y="2583019"/>
            <a:ext cx="43309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54" name="Text 51"/>
          <p:cNvSpPr/>
          <p:nvPr/>
        </p:nvSpPr>
        <p:spPr>
          <a:xfrm>
            <a:off x="3067050" y="2992594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505200" y="2992594"/>
            <a:ext cx="2556421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&lt;!-- Estilos del widget Ecommerce --&gt;</a:t>
            </a:r>
            <a:endParaRPr lang="en-US" sz="960" dirty="0"/>
          </a:p>
        </p:txBody>
      </p:sp>
      <p:sp>
        <p:nvSpPr>
          <p:cNvPr id="56" name="Text 53"/>
          <p:cNvSpPr/>
          <p:nvPr/>
        </p:nvSpPr>
        <p:spPr>
          <a:xfrm>
            <a:off x="3067050" y="3189940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2</a:t>
            </a:r>
            <a:endParaRPr lang="en-US" sz="960" dirty="0"/>
          </a:p>
        </p:txBody>
      </p:sp>
      <p:sp>
        <p:nvSpPr>
          <p:cNvPr id="57" name="Text 54"/>
          <p:cNvSpPr/>
          <p:nvPr/>
        </p:nvSpPr>
        <p:spPr>
          <a:xfrm>
            <a:off x="3505200" y="3189940"/>
            <a:ext cx="5730704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&lt;link rel="stylesheet" href="https://beta2.frakmenta.com/css/widget-ecommerce.css"&gt;</a:t>
            </a:r>
            <a:endParaRPr lang="en-US" sz="960" dirty="0"/>
          </a:p>
        </p:txBody>
      </p:sp>
      <p:sp>
        <p:nvSpPr>
          <p:cNvPr id="58" name="Text 55"/>
          <p:cNvSpPr/>
          <p:nvPr/>
        </p:nvSpPr>
        <p:spPr>
          <a:xfrm>
            <a:off x="3067050" y="3387286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3</a:t>
            </a:r>
            <a:endParaRPr lang="en-US" sz="960" dirty="0"/>
          </a:p>
        </p:txBody>
      </p:sp>
      <p:sp>
        <p:nvSpPr>
          <p:cNvPr id="59" name="Text 56"/>
          <p:cNvSpPr/>
          <p:nvPr/>
        </p:nvSpPr>
        <p:spPr>
          <a:xfrm>
            <a:off x="3505200" y="3387286"/>
            <a:ext cx="4349841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&lt;link rel="stylesheet" href="/lib/bootstrap/css/bootstrap.css"&gt;</a:t>
            </a:r>
            <a:endParaRPr lang="en-US" sz="960" dirty="0"/>
          </a:p>
        </p:txBody>
      </p:sp>
      <p:sp>
        <p:nvSpPr>
          <p:cNvPr id="60" name="Text 57"/>
          <p:cNvSpPr/>
          <p:nvPr/>
        </p:nvSpPr>
        <p:spPr>
          <a:xfrm>
            <a:off x="3067050" y="3584632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4</a:t>
            </a:r>
            <a:endParaRPr lang="en-US" sz="960" dirty="0"/>
          </a:p>
        </p:txBody>
      </p:sp>
      <p:sp>
        <p:nvSpPr>
          <p:cNvPr id="61" name="Text 58"/>
          <p:cNvSpPr/>
          <p:nvPr/>
        </p:nvSpPr>
        <p:spPr>
          <a:xfrm>
            <a:off x="3505200" y="3584632"/>
            <a:ext cx="143321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</a:t>
            </a:r>
            <a:endParaRPr lang="en-US" sz="960" dirty="0"/>
          </a:p>
        </p:txBody>
      </p:sp>
      <p:sp>
        <p:nvSpPr>
          <p:cNvPr id="62" name="Text 59"/>
          <p:cNvSpPr/>
          <p:nvPr/>
        </p:nvSpPr>
        <p:spPr>
          <a:xfrm>
            <a:off x="3067050" y="3781978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5</a:t>
            </a:r>
            <a:endParaRPr lang="en-US" sz="960" dirty="0"/>
          </a:p>
        </p:txBody>
      </p:sp>
      <p:sp>
        <p:nvSpPr>
          <p:cNvPr id="63" name="Text 60"/>
          <p:cNvSpPr/>
          <p:nvPr/>
        </p:nvSpPr>
        <p:spPr>
          <a:xfrm>
            <a:off x="3505200" y="3781978"/>
            <a:ext cx="1752005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&lt;!-- Widget Ecommerce --&gt;</a:t>
            </a:r>
            <a:endParaRPr lang="en-US" sz="960" dirty="0"/>
          </a:p>
        </p:txBody>
      </p:sp>
      <p:sp>
        <p:nvSpPr>
          <p:cNvPr id="64" name="Text 61"/>
          <p:cNvSpPr/>
          <p:nvPr/>
        </p:nvSpPr>
        <p:spPr>
          <a:xfrm>
            <a:off x="3067050" y="3979324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6</a:t>
            </a:r>
            <a:endParaRPr lang="en-US" sz="960" dirty="0"/>
          </a:p>
        </p:txBody>
      </p:sp>
      <p:sp>
        <p:nvSpPr>
          <p:cNvPr id="65" name="Text 62"/>
          <p:cNvSpPr/>
          <p:nvPr/>
        </p:nvSpPr>
        <p:spPr>
          <a:xfrm>
            <a:off x="3505200" y="3979324"/>
            <a:ext cx="4349841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&lt;script src="https://beta2.frakmenta.com/js/widgetEcommerce.js"</a:t>
            </a:r>
            <a:endParaRPr lang="en-US" sz="960" dirty="0"/>
          </a:p>
        </p:txBody>
      </p:sp>
      <p:sp>
        <p:nvSpPr>
          <p:cNvPr id="66" name="Text 63"/>
          <p:cNvSpPr/>
          <p:nvPr/>
        </p:nvSpPr>
        <p:spPr>
          <a:xfrm>
            <a:off x="3067050" y="4176671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7</a:t>
            </a:r>
            <a:endParaRPr lang="en-US" sz="960" dirty="0"/>
          </a:p>
        </p:txBody>
      </p:sp>
      <p:sp>
        <p:nvSpPr>
          <p:cNvPr id="67" name="Text 64"/>
          <p:cNvSpPr/>
          <p:nvPr/>
        </p:nvSpPr>
        <p:spPr>
          <a:xfrm>
            <a:off x="3505200" y="4176671"/>
            <a:ext cx="1550938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data-name="widgetFK"</a:t>
            </a:r>
            <a:endParaRPr lang="en-US" sz="960" dirty="0"/>
          </a:p>
        </p:txBody>
      </p:sp>
      <p:sp>
        <p:nvSpPr>
          <p:cNvPr id="68" name="Text 65"/>
          <p:cNvSpPr/>
          <p:nvPr/>
        </p:nvSpPr>
        <p:spPr>
          <a:xfrm>
            <a:off x="3067050" y="4374017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8</a:t>
            </a:r>
            <a:endParaRPr lang="en-US" sz="960" dirty="0"/>
          </a:p>
        </p:txBody>
      </p:sp>
      <p:sp>
        <p:nvSpPr>
          <p:cNvPr id="69" name="Text 66"/>
          <p:cNvSpPr/>
          <p:nvPr/>
        </p:nvSpPr>
        <p:spPr>
          <a:xfrm>
            <a:off x="3505200" y="4374017"/>
            <a:ext cx="303796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data-api-url="https://beta2.frakmenta.com"</a:t>
            </a:r>
            <a:endParaRPr lang="en-US" sz="960" dirty="0"/>
          </a:p>
        </p:txBody>
      </p:sp>
      <p:sp>
        <p:nvSpPr>
          <p:cNvPr id="70" name="Text 67"/>
          <p:cNvSpPr/>
          <p:nvPr/>
        </p:nvSpPr>
        <p:spPr>
          <a:xfrm>
            <a:off x="3067050" y="4571363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9</a:t>
            </a:r>
            <a:endParaRPr lang="en-US" sz="960" dirty="0"/>
          </a:p>
        </p:txBody>
      </p:sp>
      <p:sp>
        <p:nvSpPr>
          <p:cNvPr id="71" name="Text 68"/>
          <p:cNvSpPr/>
          <p:nvPr/>
        </p:nvSpPr>
        <p:spPr>
          <a:xfrm>
            <a:off x="3505200" y="4571363"/>
            <a:ext cx="2899843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data-apikey="TU_CLAVE_PUBLICA"&gt;&lt;/script&gt;</a:t>
            </a:r>
            <a:endParaRPr lang="en-US" sz="960" dirty="0"/>
          </a:p>
        </p:txBody>
      </p:sp>
      <p:sp>
        <p:nvSpPr>
          <p:cNvPr id="72" name="Shape 69"/>
          <p:cNvSpPr/>
          <p:nvPr/>
        </p:nvSpPr>
        <p:spPr>
          <a:xfrm>
            <a:off x="3133725" y="5140184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73" name="Shape 70"/>
          <p:cNvSpPr/>
          <p:nvPr/>
        </p:nvSpPr>
        <p:spPr>
          <a:xfrm>
            <a:off x="3133725" y="5340209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74" name="Shape 71"/>
          <p:cNvSpPr/>
          <p:nvPr/>
        </p:nvSpPr>
        <p:spPr>
          <a:xfrm>
            <a:off x="3133725" y="5340209"/>
            <a:ext cx="1627584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78" name="Text 75"/>
          <p:cNvSpPr/>
          <p:nvPr/>
        </p:nvSpPr>
        <p:spPr>
          <a:xfrm>
            <a:off x="6605885" y="5697396"/>
            <a:ext cx="336352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 / 9</a:t>
            </a:r>
            <a:endParaRPr lang="en-US" sz="938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4994672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4994672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209550" y="2219325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22" name="Text 19"/>
          <p:cNvSpPr/>
          <p:nvPr/>
        </p:nvSpPr>
        <p:spPr>
          <a:xfrm>
            <a:off x="346317" y="2371725"/>
            <a:ext cx="21624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03</a:t>
            </a:r>
            <a:endParaRPr lang="en-US" sz="863" dirty="0"/>
          </a:p>
        </p:txBody>
      </p:sp>
      <p:sp>
        <p:nvSpPr>
          <p:cNvPr id="23" name="Text 20"/>
          <p:cNvSpPr/>
          <p:nvPr/>
        </p:nvSpPr>
        <p:spPr>
          <a:xfrm>
            <a:off x="685800" y="2361307"/>
            <a:ext cx="15475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4" name="Shape 21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5" name="Text 22"/>
          <p:cNvSpPr/>
          <p:nvPr/>
        </p:nvSpPr>
        <p:spPr>
          <a:xfrm>
            <a:off x="340513" y="2838450"/>
            <a:ext cx="22800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04</a:t>
            </a:r>
            <a:endParaRPr lang="en-US" sz="863" dirty="0"/>
          </a:p>
        </p:txBody>
      </p:sp>
      <p:sp>
        <p:nvSpPr>
          <p:cNvPr id="26" name="Text 23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7" name="Shape 24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8" name="Text 25"/>
          <p:cNvSpPr/>
          <p:nvPr/>
        </p:nvSpPr>
        <p:spPr>
          <a:xfrm>
            <a:off x="345573" y="3305175"/>
            <a:ext cx="21773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863" dirty="0"/>
          </a:p>
        </p:txBody>
      </p:sp>
      <p:sp>
        <p:nvSpPr>
          <p:cNvPr id="29" name="Text 26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30" name="Shape 27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1" name="Text 28"/>
          <p:cNvSpPr/>
          <p:nvPr/>
        </p:nvSpPr>
        <p:spPr>
          <a:xfrm>
            <a:off x="343340" y="3802261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863" dirty="0"/>
          </a:p>
        </p:txBody>
      </p:sp>
      <p:sp>
        <p:nvSpPr>
          <p:cNvPr id="32" name="Text 29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3" name="Shape 30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4" name="Text 31"/>
          <p:cNvSpPr/>
          <p:nvPr/>
        </p:nvSpPr>
        <p:spPr>
          <a:xfrm>
            <a:off x="344382" y="4299347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2150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43340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133725" y="1018420"/>
            <a:ext cx="1048792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03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20617" y="1066045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382542" y="985082"/>
            <a:ext cx="538907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477792" y="1023182"/>
            <a:ext cx="42460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133725" y="1327982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Muestra el simulador de cuotas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133725" y="1762262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Coloca el simulador donde quieras que aparezcan las cuotas. El importe se envía como entero: 65,70 € equivale a 6570.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133725" y="2444193"/>
            <a:ext cx="6096000" cy="1484709"/>
          </a:xfrm>
          <a:prstGeom prst="roundRect">
            <a:avLst>
              <a:gd name="adj" fmla="val 8982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143250" y="2453718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143250" y="2853768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286125" y="2587068"/>
            <a:ext cx="43309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54" name="Text 51"/>
          <p:cNvSpPr/>
          <p:nvPr/>
        </p:nvSpPr>
        <p:spPr>
          <a:xfrm>
            <a:off x="3067050" y="2996643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505200" y="2996643"/>
            <a:ext cx="195322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&lt;!-- Simulador de cuotas --&gt;</a:t>
            </a:r>
            <a:endParaRPr lang="en-US" sz="960" dirty="0"/>
          </a:p>
        </p:txBody>
      </p:sp>
      <p:sp>
        <p:nvSpPr>
          <p:cNvPr id="56" name="Text 53"/>
          <p:cNvSpPr/>
          <p:nvPr/>
        </p:nvSpPr>
        <p:spPr>
          <a:xfrm>
            <a:off x="3067050" y="3193989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2</a:t>
            </a:r>
            <a:endParaRPr lang="en-US" sz="960" dirty="0"/>
          </a:p>
        </p:txBody>
      </p:sp>
      <p:sp>
        <p:nvSpPr>
          <p:cNvPr id="57" name="Text 54"/>
          <p:cNvSpPr/>
          <p:nvPr/>
        </p:nvSpPr>
        <p:spPr>
          <a:xfrm>
            <a:off x="3505200" y="3193989"/>
            <a:ext cx="222126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&lt;div id="fk-widget-installments"</a:t>
            </a:r>
            <a:endParaRPr lang="en-US" sz="960" dirty="0"/>
          </a:p>
        </p:txBody>
      </p:sp>
      <p:sp>
        <p:nvSpPr>
          <p:cNvPr id="58" name="Text 55"/>
          <p:cNvSpPr/>
          <p:nvPr/>
        </p:nvSpPr>
        <p:spPr>
          <a:xfrm>
            <a:off x="3067050" y="3391335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3</a:t>
            </a:r>
            <a:endParaRPr lang="en-US" sz="960" dirty="0"/>
          </a:p>
        </p:txBody>
      </p:sp>
      <p:sp>
        <p:nvSpPr>
          <p:cNvPr id="59" name="Text 56"/>
          <p:cNvSpPr/>
          <p:nvPr/>
        </p:nvSpPr>
        <p:spPr>
          <a:xfrm>
            <a:off x="3505200" y="3391335"/>
            <a:ext cx="2154287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data-product_price="6500"&gt;</a:t>
            </a:r>
            <a:endParaRPr lang="en-US" sz="960" dirty="0"/>
          </a:p>
        </p:txBody>
      </p:sp>
      <p:sp>
        <p:nvSpPr>
          <p:cNvPr id="60" name="Text 57"/>
          <p:cNvSpPr/>
          <p:nvPr/>
        </p:nvSpPr>
        <p:spPr>
          <a:xfrm>
            <a:off x="3067050" y="3588681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4</a:t>
            </a:r>
            <a:endParaRPr lang="en-US" sz="960" dirty="0"/>
          </a:p>
        </p:txBody>
      </p:sp>
      <p:sp>
        <p:nvSpPr>
          <p:cNvPr id="61" name="Text 58"/>
          <p:cNvSpPr/>
          <p:nvPr/>
        </p:nvSpPr>
        <p:spPr>
          <a:xfrm>
            <a:off x="3505200" y="3588681"/>
            <a:ext cx="478482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&lt;/div&gt;</a:t>
            </a:r>
            <a:endParaRPr lang="en-US" sz="960" dirty="0"/>
          </a:p>
        </p:txBody>
      </p:sp>
      <p:sp>
        <p:nvSpPr>
          <p:cNvPr id="62" name="Shape 59"/>
          <p:cNvSpPr/>
          <p:nvPr/>
        </p:nvSpPr>
        <p:spPr>
          <a:xfrm>
            <a:off x="3133725" y="4541479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3" name="Shape 60"/>
          <p:cNvSpPr/>
          <p:nvPr/>
        </p:nvSpPr>
        <p:spPr>
          <a:xfrm>
            <a:off x="3133725" y="4741504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64" name="Shape 61"/>
          <p:cNvSpPr/>
          <p:nvPr/>
        </p:nvSpPr>
        <p:spPr>
          <a:xfrm>
            <a:off x="3133725" y="4741504"/>
            <a:ext cx="2441525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68" name="Text 65"/>
          <p:cNvSpPr/>
          <p:nvPr/>
        </p:nvSpPr>
        <p:spPr>
          <a:xfrm>
            <a:off x="6605736" y="5098691"/>
            <a:ext cx="336649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 / 9</a:t>
            </a:r>
            <a:endParaRPr lang="en-US" sz="938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6189464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6189464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1" name="Text 18"/>
          <p:cNvSpPr/>
          <p:nvPr/>
        </p:nvSpPr>
        <p:spPr>
          <a:xfrm>
            <a:off x="375338" y="236696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2" name="Text 19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3" name="Shape 20"/>
          <p:cNvSpPr/>
          <p:nvPr/>
        </p:nvSpPr>
        <p:spPr>
          <a:xfrm>
            <a:off x="209550" y="2686050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24" name="Shape 21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25" name="Text 22"/>
          <p:cNvSpPr/>
          <p:nvPr/>
        </p:nvSpPr>
        <p:spPr>
          <a:xfrm>
            <a:off x="340513" y="2838450"/>
            <a:ext cx="22800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04</a:t>
            </a:r>
            <a:endParaRPr lang="en-US" sz="863" dirty="0"/>
          </a:p>
        </p:txBody>
      </p:sp>
      <p:sp>
        <p:nvSpPr>
          <p:cNvPr id="26" name="Text 23"/>
          <p:cNvSpPr/>
          <p:nvPr/>
        </p:nvSpPr>
        <p:spPr>
          <a:xfrm>
            <a:off x="685800" y="2828032"/>
            <a:ext cx="110609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7" name="Shape 24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28" name="Text 25"/>
          <p:cNvSpPr/>
          <p:nvPr/>
        </p:nvSpPr>
        <p:spPr>
          <a:xfrm>
            <a:off x="345573" y="3305175"/>
            <a:ext cx="21773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863" dirty="0"/>
          </a:p>
        </p:txBody>
      </p:sp>
      <p:sp>
        <p:nvSpPr>
          <p:cNvPr id="29" name="Text 26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30" name="Shape 27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1" name="Text 28"/>
          <p:cNvSpPr/>
          <p:nvPr/>
        </p:nvSpPr>
        <p:spPr>
          <a:xfrm>
            <a:off x="343340" y="3802261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863" dirty="0"/>
          </a:p>
        </p:txBody>
      </p:sp>
      <p:sp>
        <p:nvSpPr>
          <p:cNvPr id="32" name="Text 29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3" name="Shape 30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4" name="Text 31"/>
          <p:cNvSpPr/>
          <p:nvPr/>
        </p:nvSpPr>
        <p:spPr>
          <a:xfrm>
            <a:off x="344382" y="4299347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2150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43340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095625" y="1009650"/>
            <a:ext cx="1061442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04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195167" y="1057275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357092" y="976312"/>
            <a:ext cx="538907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452342" y="1014412"/>
            <a:ext cx="42460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095625" y="1319212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Prepara el modal de pago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095625" y="1753492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Añade un modal con un iframe: aquí se mostrará el proceso de transacción de Frakmenta sobre una capa superior de tu web.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095625" y="2435423"/>
            <a:ext cx="6096000" cy="3063478"/>
          </a:xfrm>
          <a:prstGeom prst="roundRect">
            <a:avLst>
              <a:gd name="adj" fmla="val 4353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105150" y="2444948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105150" y="2844998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248025" y="2578298"/>
            <a:ext cx="43309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54" name="Text 51"/>
          <p:cNvSpPr/>
          <p:nvPr/>
        </p:nvSpPr>
        <p:spPr>
          <a:xfrm>
            <a:off x="3028950" y="2987873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467100" y="2987873"/>
            <a:ext cx="2830861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&lt;!-- iframe y modal de la transacción --&gt;</a:t>
            </a:r>
            <a:endParaRPr lang="en-US" sz="960" dirty="0"/>
          </a:p>
        </p:txBody>
      </p:sp>
      <p:sp>
        <p:nvSpPr>
          <p:cNvPr id="56" name="Text 53"/>
          <p:cNvSpPr/>
          <p:nvPr/>
        </p:nvSpPr>
        <p:spPr>
          <a:xfrm>
            <a:off x="3028950" y="3185219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2</a:t>
            </a:r>
            <a:endParaRPr lang="en-US" sz="960" dirty="0"/>
          </a:p>
        </p:txBody>
      </p:sp>
      <p:sp>
        <p:nvSpPr>
          <p:cNvPr id="57" name="Text 54"/>
          <p:cNvSpPr/>
          <p:nvPr/>
        </p:nvSpPr>
        <p:spPr>
          <a:xfrm>
            <a:off x="3467100" y="3185219"/>
            <a:ext cx="3176077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&lt;div class="modal" id="modalFK" tabindex="-1"&gt;</a:t>
            </a:r>
            <a:endParaRPr lang="en-US" sz="960" dirty="0"/>
          </a:p>
        </p:txBody>
      </p:sp>
      <p:sp>
        <p:nvSpPr>
          <p:cNvPr id="58" name="Text 55"/>
          <p:cNvSpPr/>
          <p:nvPr/>
        </p:nvSpPr>
        <p:spPr>
          <a:xfrm>
            <a:off x="3028950" y="3382565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3</a:t>
            </a:r>
            <a:endParaRPr lang="en-US" sz="960" dirty="0"/>
          </a:p>
        </p:txBody>
      </p:sp>
      <p:sp>
        <p:nvSpPr>
          <p:cNvPr id="59" name="Text 56"/>
          <p:cNvSpPr/>
          <p:nvPr/>
        </p:nvSpPr>
        <p:spPr>
          <a:xfrm>
            <a:off x="3467100" y="3382565"/>
            <a:ext cx="195322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&lt;div class="modal-dialog"&gt;</a:t>
            </a:r>
            <a:endParaRPr lang="en-US" sz="960" dirty="0"/>
          </a:p>
        </p:txBody>
      </p:sp>
      <p:sp>
        <p:nvSpPr>
          <p:cNvPr id="60" name="Text 57"/>
          <p:cNvSpPr/>
          <p:nvPr/>
        </p:nvSpPr>
        <p:spPr>
          <a:xfrm>
            <a:off x="3028950" y="3579911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4</a:t>
            </a:r>
            <a:endParaRPr lang="en-US" sz="960" dirty="0"/>
          </a:p>
        </p:txBody>
      </p:sp>
      <p:sp>
        <p:nvSpPr>
          <p:cNvPr id="61" name="Text 58"/>
          <p:cNvSpPr/>
          <p:nvPr/>
        </p:nvSpPr>
        <p:spPr>
          <a:xfrm>
            <a:off x="3467100" y="3579911"/>
            <a:ext cx="3314194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&lt;div class="modal-content modal-content-fk"&gt;</a:t>
            </a:r>
            <a:endParaRPr lang="en-US" sz="960" dirty="0"/>
          </a:p>
        </p:txBody>
      </p:sp>
      <p:sp>
        <p:nvSpPr>
          <p:cNvPr id="62" name="Text 59"/>
          <p:cNvSpPr/>
          <p:nvPr/>
        </p:nvSpPr>
        <p:spPr>
          <a:xfrm>
            <a:off x="3028950" y="3777257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5</a:t>
            </a:r>
            <a:endParaRPr lang="en-US" sz="960" dirty="0"/>
          </a:p>
        </p:txBody>
      </p:sp>
      <p:sp>
        <p:nvSpPr>
          <p:cNvPr id="63" name="Text 60"/>
          <p:cNvSpPr/>
          <p:nvPr/>
        </p:nvSpPr>
        <p:spPr>
          <a:xfrm>
            <a:off x="3467100" y="3777257"/>
            <a:ext cx="303796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&lt;div class="modal-body modal-body-fk"&gt;</a:t>
            </a:r>
            <a:endParaRPr lang="en-US" sz="960" dirty="0"/>
          </a:p>
        </p:txBody>
      </p:sp>
      <p:sp>
        <p:nvSpPr>
          <p:cNvPr id="64" name="Text 61"/>
          <p:cNvSpPr/>
          <p:nvPr/>
        </p:nvSpPr>
        <p:spPr>
          <a:xfrm>
            <a:off x="3028950" y="3974603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6</a:t>
            </a:r>
            <a:endParaRPr lang="en-US" sz="960" dirty="0"/>
          </a:p>
        </p:txBody>
      </p:sp>
      <p:sp>
        <p:nvSpPr>
          <p:cNvPr id="65" name="Text 62"/>
          <p:cNvSpPr/>
          <p:nvPr/>
        </p:nvSpPr>
        <p:spPr>
          <a:xfrm>
            <a:off x="3467100" y="3974603"/>
            <a:ext cx="3521293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  &lt;div id="loaderDiv" class="lds-ring"&gt;&lt;/div&gt;</a:t>
            </a:r>
            <a:endParaRPr lang="en-US" sz="960" dirty="0"/>
          </a:p>
        </p:txBody>
      </p:sp>
      <p:sp>
        <p:nvSpPr>
          <p:cNvPr id="66" name="Text 63"/>
          <p:cNvSpPr/>
          <p:nvPr/>
        </p:nvSpPr>
        <p:spPr>
          <a:xfrm>
            <a:off x="3028950" y="4171950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7</a:t>
            </a:r>
            <a:endParaRPr lang="en-US" sz="960" dirty="0"/>
          </a:p>
        </p:txBody>
      </p:sp>
      <p:sp>
        <p:nvSpPr>
          <p:cNvPr id="67" name="Text 64"/>
          <p:cNvSpPr/>
          <p:nvPr/>
        </p:nvSpPr>
        <p:spPr>
          <a:xfrm>
            <a:off x="3467100" y="4171950"/>
            <a:ext cx="393549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  &lt;iframe class="iframe-fk" id="frakmentaEcommerce"</a:t>
            </a:r>
            <a:endParaRPr lang="en-US" sz="960" dirty="0"/>
          </a:p>
        </p:txBody>
      </p:sp>
      <p:sp>
        <p:nvSpPr>
          <p:cNvPr id="68" name="Text 65"/>
          <p:cNvSpPr/>
          <p:nvPr/>
        </p:nvSpPr>
        <p:spPr>
          <a:xfrm>
            <a:off x="3028950" y="4369296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8</a:t>
            </a:r>
            <a:endParaRPr lang="en-US" sz="960" dirty="0"/>
          </a:p>
        </p:txBody>
      </p:sp>
      <p:sp>
        <p:nvSpPr>
          <p:cNvPr id="69" name="Text 66"/>
          <p:cNvSpPr/>
          <p:nvPr/>
        </p:nvSpPr>
        <p:spPr>
          <a:xfrm>
            <a:off x="3467100" y="4369296"/>
            <a:ext cx="3245059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          name="frameEcommerce"&gt;&lt;/iframe&gt;</a:t>
            </a:r>
            <a:endParaRPr lang="en-US" sz="960" dirty="0"/>
          </a:p>
        </p:txBody>
      </p:sp>
      <p:sp>
        <p:nvSpPr>
          <p:cNvPr id="70" name="Text 67"/>
          <p:cNvSpPr/>
          <p:nvPr/>
        </p:nvSpPr>
        <p:spPr>
          <a:xfrm>
            <a:off x="3028950" y="4566642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9</a:t>
            </a:r>
            <a:endParaRPr lang="en-US" sz="960" dirty="0"/>
          </a:p>
        </p:txBody>
      </p:sp>
      <p:sp>
        <p:nvSpPr>
          <p:cNvPr id="71" name="Text 68"/>
          <p:cNvSpPr/>
          <p:nvPr/>
        </p:nvSpPr>
        <p:spPr>
          <a:xfrm>
            <a:off x="3467100" y="4566642"/>
            <a:ext cx="880616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&lt;/div&gt;</a:t>
            </a:r>
            <a:endParaRPr lang="en-US" sz="960" dirty="0"/>
          </a:p>
        </p:txBody>
      </p:sp>
      <p:sp>
        <p:nvSpPr>
          <p:cNvPr id="72" name="Text 69"/>
          <p:cNvSpPr/>
          <p:nvPr/>
        </p:nvSpPr>
        <p:spPr>
          <a:xfrm>
            <a:off x="3028950" y="4763988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10</a:t>
            </a:r>
            <a:endParaRPr lang="en-US" sz="960" dirty="0"/>
          </a:p>
        </p:txBody>
      </p:sp>
      <p:sp>
        <p:nvSpPr>
          <p:cNvPr id="73" name="Text 70"/>
          <p:cNvSpPr/>
          <p:nvPr/>
        </p:nvSpPr>
        <p:spPr>
          <a:xfrm>
            <a:off x="3467100" y="4763988"/>
            <a:ext cx="746522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&lt;/div&gt;</a:t>
            </a:r>
            <a:endParaRPr lang="en-US" sz="960" dirty="0"/>
          </a:p>
        </p:txBody>
      </p:sp>
      <p:sp>
        <p:nvSpPr>
          <p:cNvPr id="74" name="Text 71"/>
          <p:cNvSpPr/>
          <p:nvPr/>
        </p:nvSpPr>
        <p:spPr>
          <a:xfrm>
            <a:off x="3028950" y="4961334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11</a:t>
            </a:r>
            <a:endParaRPr lang="en-US" sz="960" dirty="0"/>
          </a:p>
        </p:txBody>
      </p:sp>
      <p:sp>
        <p:nvSpPr>
          <p:cNvPr id="75" name="Text 72"/>
          <p:cNvSpPr/>
          <p:nvPr/>
        </p:nvSpPr>
        <p:spPr>
          <a:xfrm>
            <a:off x="3467100" y="4961334"/>
            <a:ext cx="612577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&lt;/div&gt;</a:t>
            </a:r>
            <a:endParaRPr lang="en-US" sz="960" dirty="0"/>
          </a:p>
        </p:txBody>
      </p:sp>
      <p:sp>
        <p:nvSpPr>
          <p:cNvPr id="76" name="Text 73"/>
          <p:cNvSpPr/>
          <p:nvPr/>
        </p:nvSpPr>
        <p:spPr>
          <a:xfrm>
            <a:off x="3028950" y="5158680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12</a:t>
            </a:r>
            <a:endParaRPr lang="en-US" sz="960" dirty="0"/>
          </a:p>
        </p:txBody>
      </p:sp>
      <p:sp>
        <p:nvSpPr>
          <p:cNvPr id="77" name="Text 74"/>
          <p:cNvSpPr/>
          <p:nvPr/>
        </p:nvSpPr>
        <p:spPr>
          <a:xfrm>
            <a:off x="3467100" y="5158680"/>
            <a:ext cx="478482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&lt;/div&gt;</a:t>
            </a:r>
            <a:endParaRPr lang="en-US" sz="960" dirty="0"/>
          </a:p>
        </p:txBody>
      </p:sp>
      <p:sp>
        <p:nvSpPr>
          <p:cNvPr id="78" name="Shape 75"/>
          <p:cNvSpPr/>
          <p:nvPr/>
        </p:nvSpPr>
        <p:spPr>
          <a:xfrm>
            <a:off x="3095625" y="5727501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79" name="Shape 76"/>
          <p:cNvSpPr/>
          <p:nvPr/>
        </p:nvSpPr>
        <p:spPr>
          <a:xfrm>
            <a:off x="3095625" y="5927526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80" name="Shape 77"/>
          <p:cNvSpPr/>
          <p:nvPr/>
        </p:nvSpPr>
        <p:spPr>
          <a:xfrm>
            <a:off x="3095625" y="5927526"/>
            <a:ext cx="3255318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84" name="Text 81"/>
          <p:cNvSpPr/>
          <p:nvPr/>
        </p:nvSpPr>
        <p:spPr>
          <a:xfrm>
            <a:off x="6561832" y="6218038"/>
            <a:ext cx="348258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 / 9</a:t>
            </a:r>
            <a:endParaRPr lang="en-US" sz="938" dirty="0"/>
          </a:p>
        </p:txBody>
      </p:sp>
      <p:sp>
        <p:nvSpPr>
          <p:cNvPr id="87" name="Shape 84"/>
          <p:cNvSpPr/>
          <p:nvPr/>
        </p:nvSpPr>
        <p:spPr>
          <a:xfrm>
            <a:off x="10134600" y="6308526"/>
            <a:ext cx="76200" cy="9525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5705475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8048327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1" name="Text 18"/>
          <p:cNvSpPr/>
          <p:nvPr/>
        </p:nvSpPr>
        <p:spPr>
          <a:xfrm>
            <a:off x="375338" y="236696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2" name="Text 19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3" name="Shape 20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4" name="Text 21"/>
          <p:cNvSpPr/>
          <p:nvPr/>
        </p:nvSpPr>
        <p:spPr>
          <a:xfrm>
            <a:off x="375338" y="283368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5" name="Text 22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6" name="Shape 23"/>
          <p:cNvSpPr/>
          <p:nvPr/>
        </p:nvSpPr>
        <p:spPr>
          <a:xfrm>
            <a:off x="209550" y="3152775"/>
            <a:ext cx="2390775" cy="498872"/>
          </a:xfrm>
          <a:prstGeom prst="roundRect">
            <a:avLst>
              <a:gd name="adj" fmla="val 21002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27" name="Shape 24"/>
          <p:cNvSpPr/>
          <p:nvPr/>
        </p:nvSpPr>
        <p:spPr>
          <a:xfrm>
            <a:off x="323850" y="3278386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28" name="Text 25"/>
          <p:cNvSpPr/>
          <p:nvPr/>
        </p:nvSpPr>
        <p:spPr>
          <a:xfrm>
            <a:off x="345573" y="3335536"/>
            <a:ext cx="21773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863" dirty="0"/>
          </a:p>
        </p:txBody>
      </p:sp>
      <p:sp>
        <p:nvSpPr>
          <p:cNvPr id="29" name="Text 26"/>
          <p:cNvSpPr/>
          <p:nvPr/>
        </p:nvSpPr>
        <p:spPr>
          <a:xfrm>
            <a:off x="685800" y="3248025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30" name="Shape 27"/>
          <p:cNvSpPr/>
          <p:nvPr/>
        </p:nvSpPr>
        <p:spPr>
          <a:xfrm>
            <a:off x="323850" y="3805833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1" name="Text 28"/>
          <p:cNvSpPr/>
          <p:nvPr/>
        </p:nvSpPr>
        <p:spPr>
          <a:xfrm>
            <a:off x="343340" y="3862983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863" dirty="0"/>
          </a:p>
        </p:txBody>
      </p:sp>
      <p:sp>
        <p:nvSpPr>
          <p:cNvPr id="32" name="Text 29"/>
          <p:cNvSpPr/>
          <p:nvPr/>
        </p:nvSpPr>
        <p:spPr>
          <a:xfrm>
            <a:off x="685800" y="3775472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3" name="Shape 30"/>
          <p:cNvSpPr/>
          <p:nvPr/>
        </p:nvSpPr>
        <p:spPr>
          <a:xfrm>
            <a:off x="323850" y="4302919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4" name="Text 31"/>
          <p:cNvSpPr/>
          <p:nvPr/>
        </p:nvSpPr>
        <p:spPr>
          <a:xfrm>
            <a:off x="344382" y="4360069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349651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69644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2150" y="4826794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816376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236369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43340" y="5293519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83101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131094" y="1002730"/>
            <a:ext cx="1050429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05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19623" y="1050355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381548" y="969392"/>
            <a:ext cx="453628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476798" y="1007492"/>
            <a:ext cx="339328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PHP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131094" y="1312292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 la operación y obtén el token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131094" y="1609605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Desde tu servidor haz un POST a la API de Frakmenta con los datos de la compra y la firma. La respuesta contiene el token de la transacción.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131094" y="2145983"/>
            <a:ext cx="6096000" cy="3879750"/>
          </a:xfrm>
          <a:prstGeom prst="roundRect">
            <a:avLst>
              <a:gd name="adj" fmla="val 3040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140619" y="2155507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140619" y="2555557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283494" y="2288857"/>
            <a:ext cx="34557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PHP</a:t>
            </a:r>
            <a:endParaRPr lang="en-US" sz="825" dirty="0"/>
          </a:p>
        </p:txBody>
      </p:sp>
      <p:sp>
        <p:nvSpPr>
          <p:cNvPr id="54" name="Text 51"/>
          <p:cNvSpPr/>
          <p:nvPr/>
        </p:nvSpPr>
        <p:spPr>
          <a:xfrm>
            <a:off x="3064419" y="2679382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654969" y="2679382"/>
            <a:ext cx="3866509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// POST https://beta2.frakmenta.com/api/fk/v2/operations</a:t>
            </a:r>
            <a:endParaRPr lang="en-US" sz="960" dirty="0"/>
          </a:p>
        </p:txBody>
      </p:sp>
      <p:sp>
        <p:nvSpPr>
          <p:cNvPr id="56" name="Text 53"/>
          <p:cNvSpPr/>
          <p:nvPr/>
        </p:nvSpPr>
        <p:spPr>
          <a:xfrm>
            <a:off x="3064419" y="2886551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2</a:t>
            </a:r>
            <a:endParaRPr lang="en-US" sz="960" dirty="0"/>
          </a:p>
        </p:txBody>
      </p:sp>
      <p:sp>
        <p:nvSpPr>
          <p:cNvPr id="57" name="Text 54"/>
          <p:cNvSpPr/>
          <p:nvPr/>
        </p:nvSpPr>
        <p:spPr>
          <a:xfrm>
            <a:off x="3654969" y="2886551"/>
            <a:ext cx="679549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$data = [</a:t>
            </a:r>
            <a:endParaRPr lang="en-US" sz="960" dirty="0"/>
          </a:p>
        </p:txBody>
      </p:sp>
      <p:sp>
        <p:nvSpPr>
          <p:cNvPr id="58" name="Text 55"/>
          <p:cNvSpPr/>
          <p:nvPr/>
        </p:nvSpPr>
        <p:spPr>
          <a:xfrm>
            <a:off x="3064419" y="3093719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3</a:t>
            </a:r>
            <a:endParaRPr lang="en-US" sz="960" dirty="0"/>
          </a:p>
        </p:txBody>
      </p:sp>
      <p:sp>
        <p:nvSpPr>
          <p:cNvPr id="59" name="Text 56"/>
          <p:cNvSpPr/>
          <p:nvPr/>
        </p:nvSpPr>
        <p:spPr>
          <a:xfrm>
            <a:off x="3654969" y="3093719"/>
            <a:ext cx="2623762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"merchant_id"   =&gt; "TU_MERCHANT_ID",</a:t>
            </a:r>
            <a:endParaRPr lang="en-US" sz="960" dirty="0"/>
          </a:p>
        </p:txBody>
      </p:sp>
      <p:sp>
        <p:nvSpPr>
          <p:cNvPr id="60" name="Text 57"/>
          <p:cNvSpPr/>
          <p:nvPr/>
        </p:nvSpPr>
        <p:spPr>
          <a:xfrm>
            <a:off x="3064419" y="3300888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4</a:t>
            </a:r>
            <a:endParaRPr lang="en-US" sz="960" dirty="0"/>
          </a:p>
        </p:txBody>
      </p:sp>
      <p:sp>
        <p:nvSpPr>
          <p:cNvPr id="61" name="Text 58"/>
          <p:cNvSpPr/>
          <p:nvPr/>
        </p:nvSpPr>
        <p:spPr>
          <a:xfrm>
            <a:off x="3654969" y="3300888"/>
            <a:ext cx="2623762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"invoice_id"    =&gt; "FK-2024-000123",</a:t>
            </a:r>
            <a:endParaRPr lang="en-US" sz="960" dirty="0"/>
          </a:p>
        </p:txBody>
      </p:sp>
      <p:sp>
        <p:nvSpPr>
          <p:cNvPr id="62" name="Text 59"/>
          <p:cNvSpPr/>
          <p:nvPr/>
        </p:nvSpPr>
        <p:spPr>
          <a:xfrm>
            <a:off x="3064419" y="3508057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5</a:t>
            </a:r>
            <a:endParaRPr lang="en-US" sz="960" dirty="0"/>
          </a:p>
        </p:txBody>
      </p:sp>
      <p:sp>
        <p:nvSpPr>
          <p:cNvPr id="63" name="Text 60"/>
          <p:cNvSpPr/>
          <p:nvPr/>
        </p:nvSpPr>
        <p:spPr>
          <a:xfrm>
            <a:off x="3654969" y="3508057"/>
            <a:ext cx="2087166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"product_price" =&gt; "150.00",</a:t>
            </a:r>
            <a:endParaRPr lang="en-US" sz="960" dirty="0"/>
          </a:p>
        </p:txBody>
      </p:sp>
      <p:sp>
        <p:nvSpPr>
          <p:cNvPr id="64" name="Text 61"/>
          <p:cNvSpPr/>
          <p:nvPr/>
        </p:nvSpPr>
        <p:spPr>
          <a:xfrm>
            <a:off x="3064419" y="3715226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6</a:t>
            </a:r>
            <a:endParaRPr lang="en-US" sz="960" dirty="0"/>
          </a:p>
        </p:txBody>
      </p:sp>
      <p:sp>
        <p:nvSpPr>
          <p:cNvPr id="65" name="Text 62"/>
          <p:cNvSpPr/>
          <p:nvPr/>
        </p:nvSpPr>
        <p:spPr>
          <a:xfrm>
            <a:off x="3654969" y="3715226"/>
            <a:ext cx="1886099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"currency_code" =&gt; "EUR",</a:t>
            </a:r>
            <a:endParaRPr lang="en-US" sz="960" dirty="0"/>
          </a:p>
        </p:txBody>
      </p:sp>
      <p:sp>
        <p:nvSpPr>
          <p:cNvPr id="66" name="Text 63"/>
          <p:cNvSpPr/>
          <p:nvPr/>
        </p:nvSpPr>
        <p:spPr>
          <a:xfrm>
            <a:off x="3064419" y="3922394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7</a:t>
            </a:r>
            <a:endParaRPr lang="en-US" sz="960" dirty="0"/>
          </a:p>
        </p:txBody>
      </p:sp>
      <p:sp>
        <p:nvSpPr>
          <p:cNvPr id="67" name="Text 64"/>
          <p:cNvSpPr/>
          <p:nvPr/>
        </p:nvSpPr>
        <p:spPr>
          <a:xfrm>
            <a:off x="3654969" y="3922394"/>
            <a:ext cx="1752005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"delegation"    =&gt; "1",</a:t>
            </a:r>
            <a:endParaRPr lang="en-US" sz="960" dirty="0"/>
          </a:p>
        </p:txBody>
      </p:sp>
      <p:sp>
        <p:nvSpPr>
          <p:cNvPr id="68" name="Text 65"/>
          <p:cNvSpPr/>
          <p:nvPr/>
        </p:nvSpPr>
        <p:spPr>
          <a:xfrm>
            <a:off x="3064419" y="4129563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8</a:t>
            </a:r>
            <a:endParaRPr lang="en-US" sz="960" dirty="0"/>
          </a:p>
        </p:txBody>
      </p:sp>
      <p:sp>
        <p:nvSpPr>
          <p:cNvPr id="69" name="Text 66"/>
          <p:cNvSpPr/>
          <p:nvPr/>
        </p:nvSpPr>
        <p:spPr>
          <a:xfrm>
            <a:off x="3654969" y="4129563"/>
            <a:ext cx="2355354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"type"          =&gt; "e-commerce",</a:t>
            </a:r>
            <a:endParaRPr lang="en-US" sz="960" dirty="0"/>
          </a:p>
        </p:txBody>
      </p:sp>
      <p:sp>
        <p:nvSpPr>
          <p:cNvPr id="70" name="Shape 67"/>
          <p:cNvSpPr/>
          <p:nvPr/>
        </p:nvSpPr>
        <p:spPr>
          <a:xfrm>
            <a:off x="3140619" y="4336732"/>
            <a:ext cx="6038850" cy="207169"/>
          </a:xfrm>
          <a:prstGeom prst="rect">
            <a:avLst/>
          </a:prstGeom>
          <a:solidFill>
            <a:srgbClr val="22B8A6">
              <a:alpha val="12000"/>
            </a:srgbClr>
          </a:solidFill>
          <a:ln/>
        </p:spPr>
      </p:sp>
      <p:sp>
        <p:nvSpPr>
          <p:cNvPr id="71" name="Text 68"/>
          <p:cNvSpPr/>
          <p:nvPr/>
        </p:nvSpPr>
        <p:spPr>
          <a:xfrm>
            <a:off x="3064419" y="4336732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9</a:t>
            </a:r>
            <a:endParaRPr lang="en-US" sz="960" dirty="0"/>
          </a:p>
        </p:txBody>
      </p:sp>
      <p:sp>
        <p:nvSpPr>
          <p:cNvPr id="72" name="Text 69"/>
          <p:cNvSpPr/>
          <p:nvPr/>
        </p:nvSpPr>
        <p:spPr>
          <a:xfrm>
            <a:off x="3464469" y="4336732"/>
            <a:ext cx="228600" cy="24526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en-US" sz="960" dirty="0">
                <a:solidFill>
                  <a:srgbClr val="22B8A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▸</a:t>
            </a:r>
            <a:endParaRPr lang="en-US" sz="960" dirty="0"/>
          </a:p>
        </p:txBody>
      </p:sp>
      <p:sp>
        <p:nvSpPr>
          <p:cNvPr id="73" name="Text 70"/>
          <p:cNvSpPr/>
          <p:nvPr/>
        </p:nvSpPr>
        <p:spPr>
          <a:xfrm>
            <a:off x="3654969" y="4336732"/>
            <a:ext cx="1550938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b="1" dirty="0">
                <a:solidFill>
                  <a:srgbClr val="0B756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"customer" =&gt; [ … ],</a:t>
            </a:r>
            <a:endParaRPr lang="en-US" sz="960" dirty="0"/>
          </a:p>
        </p:txBody>
      </p:sp>
      <p:sp>
        <p:nvSpPr>
          <p:cNvPr id="74" name="Shape 71"/>
          <p:cNvSpPr/>
          <p:nvPr/>
        </p:nvSpPr>
        <p:spPr>
          <a:xfrm>
            <a:off x="3140619" y="4543901"/>
            <a:ext cx="6038850" cy="207169"/>
          </a:xfrm>
          <a:prstGeom prst="rect">
            <a:avLst/>
          </a:prstGeom>
          <a:solidFill>
            <a:srgbClr val="22B8A6">
              <a:alpha val="12000"/>
            </a:srgbClr>
          </a:solidFill>
          <a:ln/>
        </p:spPr>
      </p:sp>
      <p:sp>
        <p:nvSpPr>
          <p:cNvPr id="75" name="Text 72"/>
          <p:cNvSpPr/>
          <p:nvPr/>
        </p:nvSpPr>
        <p:spPr>
          <a:xfrm>
            <a:off x="3064419" y="4543901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10</a:t>
            </a:r>
            <a:endParaRPr lang="en-US" sz="960" dirty="0"/>
          </a:p>
        </p:txBody>
      </p:sp>
      <p:sp>
        <p:nvSpPr>
          <p:cNvPr id="76" name="Text 73"/>
          <p:cNvSpPr/>
          <p:nvPr/>
        </p:nvSpPr>
        <p:spPr>
          <a:xfrm>
            <a:off x="3464469" y="4543901"/>
            <a:ext cx="228600" cy="24526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en-US" sz="960" dirty="0">
                <a:solidFill>
                  <a:srgbClr val="22B8A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▸</a:t>
            </a:r>
            <a:endParaRPr lang="en-US" sz="960" dirty="0"/>
          </a:p>
        </p:txBody>
      </p:sp>
      <p:sp>
        <p:nvSpPr>
          <p:cNvPr id="77" name="Text 74"/>
          <p:cNvSpPr/>
          <p:nvPr/>
        </p:nvSpPr>
        <p:spPr>
          <a:xfrm>
            <a:off x="3654969" y="4543901"/>
            <a:ext cx="1349871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b="1" dirty="0">
                <a:solidFill>
                  <a:srgbClr val="0B756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"order" =&gt; [ … ],</a:t>
            </a:r>
            <a:endParaRPr lang="en-US" sz="960" dirty="0"/>
          </a:p>
        </p:txBody>
      </p:sp>
      <p:sp>
        <p:nvSpPr>
          <p:cNvPr id="78" name="Shape 75"/>
          <p:cNvSpPr/>
          <p:nvPr/>
        </p:nvSpPr>
        <p:spPr>
          <a:xfrm>
            <a:off x="3140619" y="4751069"/>
            <a:ext cx="6038850" cy="207169"/>
          </a:xfrm>
          <a:prstGeom prst="rect">
            <a:avLst/>
          </a:prstGeom>
          <a:solidFill>
            <a:srgbClr val="22B8A6">
              <a:alpha val="12000"/>
            </a:srgbClr>
          </a:solidFill>
          <a:ln/>
        </p:spPr>
      </p:sp>
      <p:sp>
        <p:nvSpPr>
          <p:cNvPr id="79" name="Text 76"/>
          <p:cNvSpPr/>
          <p:nvPr/>
        </p:nvSpPr>
        <p:spPr>
          <a:xfrm>
            <a:off x="3064419" y="4751069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11</a:t>
            </a:r>
            <a:endParaRPr lang="en-US" sz="960" dirty="0"/>
          </a:p>
        </p:txBody>
      </p:sp>
      <p:sp>
        <p:nvSpPr>
          <p:cNvPr id="80" name="Text 77"/>
          <p:cNvSpPr/>
          <p:nvPr/>
        </p:nvSpPr>
        <p:spPr>
          <a:xfrm>
            <a:off x="3464469" y="4751069"/>
            <a:ext cx="228600" cy="24526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en-US" sz="960" dirty="0">
                <a:solidFill>
                  <a:srgbClr val="22B8A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▸</a:t>
            </a:r>
            <a:endParaRPr lang="en-US" sz="960" dirty="0"/>
          </a:p>
        </p:txBody>
      </p:sp>
      <p:sp>
        <p:nvSpPr>
          <p:cNvPr id="81" name="Text 78"/>
          <p:cNvSpPr/>
          <p:nvPr/>
        </p:nvSpPr>
        <p:spPr>
          <a:xfrm>
            <a:off x="3654969" y="4751069"/>
            <a:ext cx="1752005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b="1" dirty="0">
                <a:solidFill>
                  <a:srgbClr val="0B756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"flow_config" =&gt; [ … ],</a:t>
            </a:r>
            <a:endParaRPr lang="en-US" sz="960" dirty="0"/>
          </a:p>
        </p:txBody>
      </p:sp>
      <p:sp>
        <p:nvSpPr>
          <p:cNvPr id="82" name="Text 79"/>
          <p:cNvSpPr/>
          <p:nvPr/>
        </p:nvSpPr>
        <p:spPr>
          <a:xfrm>
            <a:off x="3064419" y="4958238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12</a:t>
            </a:r>
            <a:endParaRPr lang="en-US" sz="960" dirty="0"/>
          </a:p>
        </p:txBody>
      </p:sp>
      <p:sp>
        <p:nvSpPr>
          <p:cNvPr id="83" name="Text 80"/>
          <p:cNvSpPr/>
          <p:nvPr/>
        </p:nvSpPr>
        <p:spPr>
          <a:xfrm>
            <a:off x="3654969" y="4958238"/>
            <a:ext cx="222126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"signature"     =&gt; $signature,</a:t>
            </a:r>
            <a:endParaRPr lang="en-US" sz="960" dirty="0"/>
          </a:p>
        </p:txBody>
      </p:sp>
      <p:sp>
        <p:nvSpPr>
          <p:cNvPr id="84" name="Text 81"/>
          <p:cNvSpPr/>
          <p:nvPr/>
        </p:nvSpPr>
        <p:spPr>
          <a:xfrm>
            <a:off x="3064419" y="5165407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13</a:t>
            </a:r>
            <a:endParaRPr lang="en-US" sz="960" dirty="0"/>
          </a:p>
        </p:txBody>
      </p:sp>
      <p:sp>
        <p:nvSpPr>
          <p:cNvPr id="85" name="Text 82"/>
          <p:cNvSpPr/>
          <p:nvPr/>
        </p:nvSpPr>
        <p:spPr>
          <a:xfrm>
            <a:off x="3654969" y="5165407"/>
            <a:ext cx="210294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];</a:t>
            </a:r>
            <a:endParaRPr lang="en-US" sz="960" dirty="0"/>
          </a:p>
        </p:txBody>
      </p:sp>
      <p:sp>
        <p:nvSpPr>
          <p:cNvPr id="87" name="Text 84"/>
          <p:cNvSpPr/>
          <p:nvPr/>
        </p:nvSpPr>
        <p:spPr>
          <a:xfrm>
            <a:off x="3654969" y="5372576"/>
            <a:ext cx="143321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</a:t>
            </a:r>
            <a:endParaRPr lang="en-US" sz="960" dirty="0"/>
          </a:p>
        </p:txBody>
      </p:sp>
      <p:sp>
        <p:nvSpPr>
          <p:cNvPr id="88" name="Text 85"/>
          <p:cNvSpPr/>
          <p:nvPr/>
        </p:nvSpPr>
        <p:spPr>
          <a:xfrm>
            <a:off x="3064419" y="5410676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 smtClean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14</a:t>
            </a:r>
            <a:endParaRPr lang="en-US" sz="960" dirty="0"/>
          </a:p>
        </p:txBody>
      </p:sp>
      <p:sp>
        <p:nvSpPr>
          <p:cNvPr id="89" name="Text 86"/>
          <p:cNvSpPr/>
          <p:nvPr/>
        </p:nvSpPr>
        <p:spPr>
          <a:xfrm>
            <a:off x="3654969" y="5399318"/>
            <a:ext cx="2020193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// Firma con tu clave privada</a:t>
            </a:r>
            <a:endParaRPr lang="en-US" sz="960" dirty="0"/>
          </a:p>
        </p:txBody>
      </p:sp>
      <p:sp>
        <p:nvSpPr>
          <p:cNvPr id="90" name="Text 87"/>
          <p:cNvSpPr/>
          <p:nvPr/>
        </p:nvSpPr>
        <p:spPr>
          <a:xfrm>
            <a:off x="3064419" y="5623795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 smtClean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15</a:t>
            </a:r>
            <a:endParaRPr lang="en-US" sz="960" dirty="0"/>
          </a:p>
        </p:txBody>
      </p:sp>
      <p:sp>
        <p:nvSpPr>
          <p:cNvPr id="91" name="Text 88"/>
          <p:cNvSpPr/>
          <p:nvPr/>
        </p:nvSpPr>
        <p:spPr>
          <a:xfrm>
            <a:off x="3654969" y="5582170"/>
            <a:ext cx="1886099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$signature = hash("sha256",</a:t>
            </a:r>
            <a:endParaRPr lang="en-US" sz="960" dirty="0"/>
          </a:p>
        </p:txBody>
      </p:sp>
      <p:sp>
        <p:nvSpPr>
          <p:cNvPr id="92" name="Text 89"/>
          <p:cNvSpPr/>
          <p:nvPr/>
        </p:nvSpPr>
        <p:spPr>
          <a:xfrm>
            <a:off x="3070525" y="5823227"/>
            <a:ext cx="304800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en-US" sz="960" dirty="0" smtClean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16</a:t>
            </a:r>
            <a:endParaRPr lang="en-US" sz="960" dirty="0"/>
          </a:p>
        </p:txBody>
      </p:sp>
      <p:sp>
        <p:nvSpPr>
          <p:cNvPr id="93" name="Text 90"/>
          <p:cNvSpPr/>
          <p:nvPr/>
        </p:nvSpPr>
        <p:spPr>
          <a:xfrm>
            <a:off x="5165723" y="5586085"/>
            <a:ext cx="2761726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"$merchant_id|$delegation|e-commerce|"</a:t>
            </a:r>
            <a:endParaRPr lang="en-US" sz="960" dirty="0"/>
          </a:p>
        </p:txBody>
      </p:sp>
      <p:sp>
        <p:nvSpPr>
          <p:cNvPr id="95" name="Text 92"/>
          <p:cNvSpPr/>
          <p:nvPr/>
        </p:nvSpPr>
        <p:spPr>
          <a:xfrm>
            <a:off x="3542344" y="5780463"/>
            <a:ext cx="3452158" cy="245269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70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. "$invoice_id|$product_price|EUR|$privateKey");</a:t>
            </a:r>
            <a:endParaRPr lang="en-US" sz="960" dirty="0"/>
          </a:p>
        </p:txBody>
      </p:sp>
      <p:sp>
        <p:nvSpPr>
          <p:cNvPr id="99" name="Shape 96"/>
          <p:cNvSpPr/>
          <p:nvPr/>
        </p:nvSpPr>
        <p:spPr>
          <a:xfrm>
            <a:off x="3140619" y="6174319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100" name="Shape 97"/>
          <p:cNvSpPr/>
          <p:nvPr/>
        </p:nvSpPr>
        <p:spPr>
          <a:xfrm>
            <a:off x="3140619" y="6174319"/>
            <a:ext cx="4069259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104" name="Text 101"/>
          <p:cNvSpPr/>
          <p:nvPr/>
        </p:nvSpPr>
        <p:spPr>
          <a:xfrm>
            <a:off x="6612482" y="6288448"/>
            <a:ext cx="33694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 / 9</a:t>
            </a:r>
            <a:endParaRPr lang="en-US" sz="938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5597426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5597426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1" name="Text 18"/>
          <p:cNvSpPr/>
          <p:nvPr/>
        </p:nvSpPr>
        <p:spPr>
          <a:xfrm>
            <a:off x="375338" y="236696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2" name="Text 19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3" name="Shape 20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4" name="Text 21"/>
          <p:cNvSpPr/>
          <p:nvPr/>
        </p:nvSpPr>
        <p:spPr>
          <a:xfrm>
            <a:off x="375338" y="283368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5" name="Text 22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6" name="Shape 23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7" name="Text 24"/>
          <p:cNvSpPr/>
          <p:nvPr/>
        </p:nvSpPr>
        <p:spPr>
          <a:xfrm>
            <a:off x="375338" y="33004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8" name="Text 25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29" name="Shape 26"/>
          <p:cNvSpPr/>
          <p:nvPr/>
        </p:nvSpPr>
        <p:spPr>
          <a:xfrm>
            <a:off x="209550" y="3619500"/>
            <a:ext cx="2390775" cy="498872"/>
          </a:xfrm>
          <a:prstGeom prst="roundRect">
            <a:avLst>
              <a:gd name="adj" fmla="val 21002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30" name="Shape 27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31" name="Text 28"/>
          <p:cNvSpPr/>
          <p:nvPr/>
        </p:nvSpPr>
        <p:spPr>
          <a:xfrm>
            <a:off x="343340" y="3802261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863" dirty="0"/>
          </a:p>
        </p:txBody>
      </p:sp>
      <p:sp>
        <p:nvSpPr>
          <p:cNvPr id="32" name="Text 29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3" name="Shape 30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4" name="Text 31"/>
          <p:cNvSpPr/>
          <p:nvPr/>
        </p:nvSpPr>
        <p:spPr>
          <a:xfrm>
            <a:off x="344382" y="4299347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2150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43340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200400" y="1128713"/>
            <a:ext cx="1055489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06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93989" y="1176338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455914" y="1095375"/>
            <a:ext cx="538907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551164" y="1133475"/>
            <a:ext cx="42460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200400" y="1438275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Coloca el botón «Paga con Frakmenta»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200400" y="1872555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Añade el formulario con el botón de pago (flujo V2). Al pulsarlo, el widget pide el token a data-url y lo carga en el iframe automáticamente.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200400" y="2554486"/>
            <a:ext cx="6096000" cy="2471440"/>
          </a:xfrm>
          <a:prstGeom prst="roundRect">
            <a:avLst>
              <a:gd name="adj" fmla="val 5396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209925" y="2564011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209925" y="2964061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352800" y="2697361"/>
            <a:ext cx="43309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52" name="Shape 49"/>
          <p:cNvSpPr/>
          <p:nvPr/>
        </p:nvSpPr>
        <p:spPr>
          <a:xfrm>
            <a:off x="8523387" y="2649736"/>
            <a:ext cx="620613" cy="228600"/>
          </a:xfrm>
          <a:prstGeom prst="roundRect">
            <a:avLst>
              <a:gd name="adj" fmla="val 29167"/>
            </a:avLst>
          </a:prstGeom>
          <a:solidFill>
            <a:srgbClr val="C6DAE7"/>
          </a:solidFill>
          <a:ln/>
        </p:spPr>
      </p:sp>
      <p:sp>
        <p:nvSpPr>
          <p:cNvPr id="53" name="Text 50"/>
          <p:cNvSpPr/>
          <p:nvPr/>
        </p:nvSpPr>
        <p:spPr>
          <a:xfrm>
            <a:off x="8599587" y="2697361"/>
            <a:ext cx="468213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863" b="1" kern="0" spc="17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Copiar</a:t>
            </a:r>
            <a:endParaRPr lang="en-US" sz="863" dirty="0"/>
          </a:p>
        </p:txBody>
      </p:sp>
      <p:sp>
        <p:nvSpPr>
          <p:cNvPr id="54" name="Text 51"/>
          <p:cNvSpPr/>
          <p:nvPr/>
        </p:nvSpPr>
        <p:spPr>
          <a:xfrm>
            <a:off x="3133725" y="3106936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571875" y="3106936"/>
            <a:ext cx="1550938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&lt;!-- Formulario V2 --&gt;</a:t>
            </a:r>
            <a:endParaRPr lang="en-US" sz="960" dirty="0"/>
          </a:p>
        </p:txBody>
      </p:sp>
      <p:sp>
        <p:nvSpPr>
          <p:cNvPr id="56" name="Text 53"/>
          <p:cNvSpPr/>
          <p:nvPr/>
        </p:nvSpPr>
        <p:spPr>
          <a:xfrm>
            <a:off x="3133725" y="3304282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2</a:t>
            </a:r>
            <a:endParaRPr lang="en-US" sz="960" dirty="0"/>
          </a:p>
        </p:txBody>
      </p:sp>
      <p:sp>
        <p:nvSpPr>
          <p:cNvPr id="57" name="Text 54"/>
          <p:cNvSpPr/>
          <p:nvPr/>
        </p:nvSpPr>
        <p:spPr>
          <a:xfrm>
            <a:off x="3571875" y="3304282"/>
            <a:ext cx="3245059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&lt;form id="fk-form-installments" name="pagoForm"</a:t>
            </a:r>
            <a:endParaRPr lang="en-US" sz="960" dirty="0"/>
          </a:p>
        </p:txBody>
      </p:sp>
      <p:sp>
        <p:nvSpPr>
          <p:cNvPr id="58" name="Text 55"/>
          <p:cNvSpPr/>
          <p:nvPr/>
        </p:nvSpPr>
        <p:spPr>
          <a:xfrm>
            <a:off x="3133725" y="3501628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3</a:t>
            </a:r>
            <a:endParaRPr lang="en-US" sz="960" dirty="0"/>
          </a:p>
        </p:txBody>
      </p:sp>
      <p:sp>
        <p:nvSpPr>
          <p:cNvPr id="59" name="Text 56"/>
          <p:cNvSpPr/>
          <p:nvPr/>
        </p:nvSpPr>
        <p:spPr>
          <a:xfrm>
            <a:off x="3571875" y="3501628"/>
            <a:ext cx="2968978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target="frameEcommerce" method="POST"</a:t>
            </a:r>
            <a:endParaRPr lang="en-US" sz="960" dirty="0"/>
          </a:p>
        </p:txBody>
      </p:sp>
      <p:sp>
        <p:nvSpPr>
          <p:cNvPr id="60" name="Text 57"/>
          <p:cNvSpPr/>
          <p:nvPr/>
        </p:nvSpPr>
        <p:spPr>
          <a:xfrm>
            <a:off x="3133725" y="3698974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4</a:t>
            </a:r>
            <a:endParaRPr lang="en-US" sz="960" dirty="0"/>
          </a:p>
        </p:txBody>
      </p:sp>
      <p:sp>
        <p:nvSpPr>
          <p:cNvPr id="61" name="Text 58"/>
          <p:cNvSpPr/>
          <p:nvPr/>
        </p:nvSpPr>
        <p:spPr>
          <a:xfrm>
            <a:off x="3571875" y="3698974"/>
            <a:ext cx="4211724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action="https://beta2.frakmenta.com/op/ecommerce/load"&gt;</a:t>
            </a:r>
            <a:endParaRPr lang="en-US" sz="960" dirty="0"/>
          </a:p>
        </p:txBody>
      </p:sp>
      <p:sp>
        <p:nvSpPr>
          <p:cNvPr id="62" name="Text 59"/>
          <p:cNvSpPr/>
          <p:nvPr/>
        </p:nvSpPr>
        <p:spPr>
          <a:xfrm>
            <a:off x="3133725" y="3896320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5</a:t>
            </a:r>
            <a:endParaRPr lang="en-US" sz="960" dirty="0"/>
          </a:p>
        </p:txBody>
      </p:sp>
      <p:sp>
        <p:nvSpPr>
          <p:cNvPr id="63" name="Text 60"/>
          <p:cNvSpPr/>
          <p:nvPr/>
        </p:nvSpPr>
        <p:spPr>
          <a:xfrm>
            <a:off x="3571875" y="3896320"/>
            <a:ext cx="3866509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&lt;input type="hidden" id="token" name="token" value=""&gt;</a:t>
            </a:r>
            <a:endParaRPr lang="en-US" sz="960" dirty="0"/>
          </a:p>
        </p:txBody>
      </p:sp>
      <p:sp>
        <p:nvSpPr>
          <p:cNvPr id="64" name="Text 61"/>
          <p:cNvSpPr/>
          <p:nvPr/>
        </p:nvSpPr>
        <p:spPr>
          <a:xfrm>
            <a:off x="3133725" y="4093666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6</a:t>
            </a:r>
            <a:endParaRPr lang="en-US" sz="960" dirty="0"/>
          </a:p>
        </p:txBody>
      </p:sp>
      <p:sp>
        <p:nvSpPr>
          <p:cNvPr id="65" name="Text 62"/>
          <p:cNvSpPr/>
          <p:nvPr/>
        </p:nvSpPr>
        <p:spPr>
          <a:xfrm>
            <a:off x="3571875" y="4093666"/>
            <a:ext cx="2355354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&lt;button id="Pagar" type="submit"</a:t>
            </a:r>
            <a:endParaRPr lang="en-US" sz="960" dirty="0"/>
          </a:p>
        </p:txBody>
      </p:sp>
      <p:sp>
        <p:nvSpPr>
          <p:cNvPr id="66" name="Text 63"/>
          <p:cNvSpPr/>
          <p:nvPr/>
        </p:nvSpPr>
        <p:spPr>
          <a:xfrm>
            <a:off x="3133725" y="4291013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7</a:t>
            </a:r>
            <a:endParaRPr lang="en-US" sz="960" dirty="0"/>
          </a:p>
        </p:txBody>
      </p:sp>
      <p:sp>
        <p:nvSpPr>
          <p:cNvPr id="67" name="Text 64"/>
          <p:cNvSpPr/>
          <p:nvPr/>
        </p:nvSpPr>
        <p:spPr>
          <a:xfrm>
            <a:off x="3571875" y="4291013"/>
            <a:ext cx="3245059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    data-url="ruta que devuelve el token"</a:t>
            </a:r>
            <a:endParaRPr lang="en-US" sz="960" dirty="0"/>
          </a:p>
        </p:txBody>
      </p:sp>
      <p:sp>
        <p:nvSpPr>
          <p:cNvPr id="68" name="Text 65"/>
          <p:cNvSpPr/>
          <p:nvPr/>
        </p:nvSpPr>
        <p:spPr>
          <a:xfrm>
            <a:off x="3133725" y="4488359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8</a:t>
            </a:r>
            <a:endParaRPr lang="en-US" sz="960" dirty="0"/>
          </a:p>
        </p:txBody>
      </p:sp>
      <p:sp>
        <p:nvSpPr>
          <p:cNvPr id="69" name="Text 66"/>
          <p:cNvSpPr/>
          <p:nvPr/>
        </p:nvSpPr>
        <p:spPr>
          <a:xfrm>
            <a:off x="3571875" y="4488359"/>
            <a:ext cx="3797373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    class="btn-pagar"&gt;Paga con Frakmenta&lt;/button&gt;</a:t>
            </a:r>
            <a:endParaRPr lang="en-US" sz="960" dirty="0"/>
          </a:p>
        </p:txBody>
      </p:sp>
      <p:sp>
        <p:nvSpPr>
          <p:cNvPr id="70" name="Text 67"/>
          <p:cNvSpPr/>
          <p:nvPr/>
        </p:nvSpPr>
        <p:spPr>
          <a:xfrm>
            <a:off x="3133725" y="4685705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9</a:t>
            </a:r>
            <a:endParaRPr lang="en-US" sz="960" dirty="0"/>
          </a:p>
        </p:txBody>
      </p:sp>
      <p:sp>
        <p:nvSpPr>
          <p:cNvPr id="71" name="Text 68"/>
          <p:cNvSpPr/>
          <p:nvPr/>
        </p:nvSpPr>
        <p:spPr>
          <a:xfrm>
            <a:off x="3571875" y="4685705"/>
            <a:ext cx="545455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&lt;/form&gt;</a:t>
            </a:r>
            <a:endParaRPr lang="en-US" sz="960" dirty="0"/>
          </a:p>
        </p:txBody>
      </p:sp>
      <p:sp>
        <p:nvSpPr>
          <p:cNvPr id="72" name="Shape 69"/>
          <p:cNvSpPr/>
          <p:nvPr/>
        </p:nvSpPr>
        <p:spPr>
          <a:xfrm>
            <a:off x="3200400" y="5254526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73" name="Shape 70"/>
          <p:cNvSpPr/>
          <p:nvPr/>
        </p:nvSpPr>
        <p:spPr>
          <a:xfrm>
            <a:off x="3200400" y="5454551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74" name="Shape 71"/>
          <p:cNvSpPr/>
          <p:nvPr/>
        </p:nvSpPr>
        <p:spPr>
          <a:xfrm>
            <a:off x="3200400" y="5454551"/>
            <a:ext cx="4883051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78" name="Text 75"/>
          <p:cNvSpPr/>
          <p:nvPr/>
        </p:nvSpPr>
        <p:spPr>
          <a:xfrm>
            <a:off x="6669732" y="5811738"/>
            <a:ext cx="34200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6 / 9</a:t>
            </a:r>
            <a:endParaRPr lang="en-US" sz="938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4994672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4994672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1" name="Text 18"/>
          <p:cNvSpPr/>
          <p:nvPr/>
        </p:nvSpPr>
        <p:spPr>
          <a:xfrm>
            <a:off x="375338" y="236696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2" name="Text 19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3" name="Shape 20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4" name="Text 21"/>
          <p:cNvSpPr/>
          <p:nvPr/>
        </p:nvSpPr>
        <p:spPr>
          <a:xfrm>
            <a:off x="375338" y="283368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5" name="Text 22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6" name="Shape 23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7" name="Text 24"/>
          <p:cNvSpPr/>
          <p:nvPr/>
        </p:nvSpPr>
        <p:spPr>
          <a:xfrm>
            <a:off x="375338" y="33004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8" name="Text 25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29" name="Shape 26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30" name="Text 27"/>
          <p:cNvSpPr/>
          <p:nvPr/>
        </p:nvSpPr>
        <p:spPr>
          <a:xfrm>
            <a:off x="375338" y="379749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31" name="Text 28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2" name="Shape 29"/>
          <p:cNvSpPr/>
          <p:nvPr/>
        </p:nvSpPr>
        <p:spPr>
          <a:xfrm>
            <a:off x="209550" y="4146947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33" name="Shape 30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34" name="Text 31"/>
          <p:cNvSpPr/>
          <p:nvPr/>
        </p:nvSpPr>
        <p:spPr>
          <a:xfrm>
            <a:off x="352197" y="4299347"/>
            <a:ext cx="220266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07</a:t>
            </a:r>
            <a:endParaRPr lang="en-US" sz="863" dirty="0"/>
          </a:p>
        </p:txBody>
      </p:sp>
      <p:sp>
        <p:nvSpPr>
          <p:cNvPr id="35" name="Text 32"/>
          <p:cNvSpPr/>
          <p:nvPr/>
        </p:nvSpPr>
        <p:spPr>
          <a:xfrm>
            <a:off x="685800" y="4288929"/>
            <a:ext cx="1515308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37" name="Text 34"/>
          <p:cNvSpPr/>
          <p:nvPr/>
        </p:nvSpPr>
        <p:spPr>
          <a:xfrm>
            <a:off x="349965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51155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200400" y="1128713"/>
            <a:ext cx="10532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07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91757" y="1176338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453682" y="1095375"/>
            <a:ext cx="333524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548932" y="1133475"/>
            <a:ext cx="219224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JS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200400" y="1438275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 el simulador y el botón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200400" y="1872555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Inicializa el simulador de cuotas y el botón de pago añadiendo esta llamada al final de la página.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200400" y="2554486"/>
            <a:ext cx="6096000" cy="1287363"/>
          </a:xfrm>
          <a:prstGeom prst="roundRect">
            <a:avLst>
              <a:gd name="adj" fmla="val 10358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209925" y="2564011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209925" y="2964061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352800" y="2697361"/>
            <a:ext cx="223391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JS</a:t>
            </a:r>
            <a:endParaRPr lang="en-US" sz="825" dirty="0"/>
          </a:p>
        </p:txBody>
      </p:sp>
      <p:sp>
        <p:nvSpPr>
          <p:cNvPr id="52" name="Shape 49"/>
          <p:cNvSpPr/>
          <p:nvPr/>
        </p:nvSpPr>
        <p:spPr>
          <a:xfrm>
            <a:off x="8523387" y="2649736"/>
            <a:ext cx="620613" cy="228600"/>
          </a:xfrm>
          <a:prstGeom prst="roundRect">
            <a:avLst>
              <a:gd name="adj" fmla="val 29167"/>
            </a:avLst>
          </a:prstGeom>
          <a:solidFill>
            <a:srgbClr val="C6DAE7"/>
          </a:solidFill>
          <a:ln/>
        </p:spPr>
      </p:sp>
      <p:sp>
        <p:nvSpPr>
          <p:cNvPr id="53" name="Text 50"/>
          <p:cNvSpPr/>
          <p:nvPr/>
        </p:nvSpPr>
        <p:spPr>
          <a:xfrm>
            <a:off x="8599587" y="2697361"/>
            <a:ext cx="468213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863" b="1" kern="0" spc="17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Copiar</a:t>
            </a:r>
            <a:endParaRPr lang="en-US" sz="863" dirty="0"/>
          </a:p>
        </p:txBody>
      </p:sp>
      <p:sp>
        <p:nvSpPr>
          <p:cNvPr id="54" name="Text 51"/>
          <p:cNvSpPr/>
          <p:nvPr/>
        </p:nvSpPr>
        <p:spPr>
          <a:xfrm>
            <a:off x="3133725" y="3106936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571875" y="3106936"/>
            <a:ext cx="612577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&lt;script&gt;</a:t>
            </a:r>
            <a:endParaRPr lang="en-US" sz="960" dirty="0"/>
          </a:p>
        </p:txBody>
      </p:sp>
      <p:sp>
        <p:nvSpPr>
          <p:cNvPr id="56" name="Text 53"/>
          <p:cNvSpPr/>
          <p:nvPr/>
        </p:nvSpPr>
        <p:spPr>
          <a:xfrm>
            <a:off x="3133725" y="3304282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2</a:t>
            </a:r>
            <a:endParaRPr lang="en-US" sz="960" dirty="0"/>
          </a:p>
        </p:txBody>
      </p:sp>
      <p:sp>
        <p:nvSpPr>
          <p:cNvPr id="57" name="Text 54"/>
          <p:cNvSpPr/>
          <p:nvPr/>
        </p:nvSpPr>
        <p:spPr>
          <a:xfrm>
            <a:off x="3571875" y="3304282"/>
            <a:ext cx="101471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simulator();</a:t>
            </a:r>
            <a:endParaRPr lang="en-US" sz="960" dirty="0"/>
          </a:p>
        </p:txBody>
      </p:sp>
      <p:sp>
        <p:nvSpPr>
          <p:cNvPr id="58" name="Text 55"/>
          <p:cNvSpPr/>
          <p:nvPr/>
        </p:nvSpPr>
        <p:spPr>
          <a:xfrm>
            <a:off x="3133725" y="3501628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3</a:t>
            </a:r>
            <a:endParaRPr lang="en-US" sz="960" dirty="0"/>
          </a:p>
        </p:txBody>
      </p:sp>
      <p:sp>
        <p:nvSpPr>
          <p:cNvPr id="59" name="Text 56"/>
          <p:cNvSpPr/>
          <p:nvPr/>
        </p:nvSpPr>
        <p:spPr>
          <a:xfrm>
            <a:off x="3571875" y="3501628"/>
            <a:ext cx="679549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dirty="0">
                <a:solidFill>
                  <a:srgbClr val="16305C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&lt;/script&gt;</a:t>
            </a:r>
            <a:endParaRPr lang="en-US" sz="960" dirty="0"/>
          </a:p>
        </p:txBody>
      </p:sp>
      <p:sp>
        <p:nvSpPr>
          <p:cNvPr id="60" name="Shape 57"/>
          <p:cNvSpPr/>
          <p:nvPr/>
        </p:nvSpPr>
        <p:spPr>
          <a:xfrm>
            <a:off x="3200400" y="4651772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1" name="Shape 58"/>
          <p:cNvSpPr/>
          <p:nvPr/>
        </p:nvSpPr>
        <p:spPr>
          <a:xfrm>
            <a:off x="3200400" y="4851797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62" name="Shape 59"/>
          <p:cNvSpPr/>
          <p:nvPr/>
        </p:nvSpPr>
        <p:spPr>
          <a:xfrm>
            <a:off x="3200400" y="4851797"/>
            <a:ext cx="5696992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66" name="Text 63"/>
          <p:cNvSpPr/>
          <p:nvPr/>
        </p:nvSpPr>
        <p:spPr>
          <a:xfrm>
            <a:off x="6670774" y="5208984"/>
            <a:ext cx="33992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7 / 9</a:t>
            </a:r>
            <a:endParaRPr lang="en-US" sz="938" dirty="0"/>
          </a:p>
        </p:txBody>
      </p:sp>
      <p:sp>
        <p:nvSpPr>
          <p:cNvPr id="69" name="Shape 66"/>
          <p:cNvSpPr/>
          <p:nvPr/>
        </p:nvSpPr>
        <p:spPr>
          <a:xfrm>
            <a:off x="10239375" y="5232797"/>
            <a:ext cx="76200" cy="9525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4994672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4994672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1" name="Text 18"/>
          <p:cNvSpPr/>
          <p:nvPr/>
        </p:nvSpPr>
        <p:spPr>
          <a:xfrm>
            <a:off x="375338" y="236696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2" name="Text 19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3" name="Shape 20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4" name="Text 21"/>
          <p:cNvSpPr/>
          <p:nvPr/>
        </p:nvSpPr>
        <p:spPr>
          <a:xfrm>
            <a:off x="375338" y="283368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5" name="Text 22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6" name="Shape 23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7" name="Text 24"/>
          <p:cNvSpPr/>
          <p:nvPr/>
        </p:nvSpPr>
        <p:spPr>
          <a:xfrm>
            <a:off x="375338" y="33004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8" name="Text 25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29" name="Shape 26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30" name="Text 27"/>
          <p:cNvSpPr/>
          <p:nvPr/>
        </p:nvSpPr>
        <p:spPr>
          <a:xfrm>
            <a:off x="375338" y="379749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31" name="Text 28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2" name="Shape 29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33" name="Text 30"/>
          <p:cNvSpPr/>
          <p:nvPr/>
        </p:nvSpPr>
        <p:spPr>
          <a:xfrm>
            <a:off x="375338" y="4294584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34" name="Text 31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5" name="Shape 32"/>
          <p:cNvSpPr/>
          <p:nvPr/>
        </p:nvSpPr>
        <p:spPr>
          <a:xfrm>
            <a:off x="209550" y="4613672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36" name="Shape 33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37" name="Text 34"/>
          <p:cNvSpPr/>
          <p:nvPr/>
        </p:nvSpPr>
        <p:spPr>
          <a:xfrm>
            <a:off x="349965" y="4766072"/>
            <a:ext cx="224582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08</a:t>
            </a:r>
            <a:endParaRPr lang="en-US" sz="863" dirty="0"/>
          </a:p>
        </p:txBody>
      </p:sp>
      <p:sp>
        <p:nvSpPr>
          <p:cNvPr id="38" name="Text 35"/>
          <p:cNvSpPr/>
          <p:nvPr/>
        </p:nvSpPr>
        <p:spPr>
          <a:xfrm>
            <a:off x="685800" y="4755654"/>
            <a:ext cx="111353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E0EEF2"/>
          </a:solidFill>
          <a:ln/>
        </p:spPr>
      </p:sp>
      <p:sp>
        <p:nvSpPr>
          <p:cNvPr id="40" name="Text 37"/>
          <p:cNvSpPr/>
          <p:nvPr/>
        </p:nvSpPr>
        <p:spPr>
          <a:xfrm>
            <a:off x="351155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7C8EA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839456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6B7C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200400" y="1128713"/>
            <a:ext cx="1057870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08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96370" y="1176338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458295" y="1095375"/>
            <a:ext cx="538907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553545" y="1133475"/>
            <a:ext cx="424607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200400" y="1438275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¡Listo! Define el idioma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200400" y="1872555"/>
            <a:ext cx="5886450" cy="510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Por último, define el idioma del widget con el atributo lang: «es» para español o «ca» para catalán. Ya tienes Frakmenta integrado.</a:t>
            </a:r>
            <a:endParaRPr lang="en-US" sz="1163" dirty="0"/>
          </a:p>
        </p:txBody>
      </p:sp>
      <p:sp>
        <p:nvSpPr>
          <p:cNvPr id="48" name="Shape 45"/>
          <p:cNvSpPr/>
          <p:nvPr/>
        </p:nvSpPr>
        <p:spPr>
          <a:xfrm>
            <a:off x="3200400" y="2554486"/>
            <a:ext cx="6096000" cy="892671"/>
          </a:xfrm>
          <a:prstGeom prst="roundRect">
            <a:avLst>
              <a:gd name="adj" fmla="val 14938"/>
            </a:avLst>
          </a:prstGeom>
          <a:solidFill>
            <a:srgbClr val="EAF2F7"/>
          </a:solidFill>
          <a:ln w="9525">
            <a:solidFill>
              <a:srgbClr val="CFDFE8"/>
            </a:solidFill>
            <a:prstDash val="solid"/>
          </a:ln>
        </p:spPr>
      </p:sp>
      <p:sp>
        <p:nvSpPr>
          <p:cNvPr id="49" name="Shape 46"/>
          <p:cNvSpPr/>
          <p:nvPr/>
        </p:nvSpPr>
        <p:spPr>
          <a:xfrm>
            <a:off x="3209925" y="2564011"/>
            <a:ext cx="6076950" cy="409575"/>
          </a:xfrm>
          <a:prstGeom prst="rect">
            <a:avLst/>
          </a:prstGeom>
          <a:solidFill>
            <a:srgbClr val="DCE9F1"/>
          </a:solidFill>
          <a:ln/>
        </p:spPr>
      </p:sp>
      <p:sp>
        <p:nvSpPr>
          <p:cNvPr id="50" name="Shape 47"/>
          <p:cNvSpPr/>
          <p:nvPr/>
        </p:nvSpPr>
        <p:spPr>
          <a:xfrm>
            <a:off x="3209925" y="2964061"/>
            <a:ext cx="6076950" cy="9525"/>
          </a:xfrm>
          <a:prstGeom prst="rect">
            <a:avLst/>
          </a:prstGeom>
          <a:solidFill>
            <a:srgbClr val="CFDFE8"/>
          </a:solidFill>
          <a:ln/>
        </p:spPr>
      </p:sp>
      <p:sp>
        <p:nvSpPr>
          <p:cNvPr id="51" name="Text 48"/>
          <p:cNvSpPr/>
          <p:nvPr/>
        </p:nvSpPr>
        <p:spPr>
          <a:xfrm>
            <a:off x="3352800" y="2697361"/>
            <a:ext cx="43309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83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</a:t>
            </a:r>
            <a:endParaRPr lang="en-US" sz="825" dirty="0"/>
          </a:p>
        </p:txBody>
      </p:sp>
      <p:sp>
        <p:nvSpPr>
          <p:cNvPr id="52" name="Shape 49"/>
          <p:cNvSpPr/>
          <p:nvPr/>
        </p:nvSpPr>
        <p:spPr>
          <a:xfrm>
            <a:off x="8523387" y="2649736"/>
            <a:ext cx="620613" cy="228600"/>
          </a:xfrm>
          <a:prstGeom prst="roundRect">
            <a:avLst>
              <a:gd name="adj" fmla="val 29167"/>
            </a:avLst>
          </a:prstGeom>
          <a:solidFill>
            <a:srgbClr val="C6DAE7"/>
          </a:solidFill>
          <a:ln/>
        </p:spPr>
      </p:sp>
      <p:sp>
        <p:nvSpPr>
          <p:cNvPr id="53" name="Text 50"/>
          <p:cNvSpPr/>
          <p:nvPr/>
        </p:nvSpPr>
        <p:spPr>
          <a:xfrm>
            <a:off x="8599587" y="2697361"/>
            <a:ext cx="468213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863" b="1" kern="0" spc="17" dirty="0">
                <a:solidFill>
                  <a:srgbClr val="0F235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Copiar</a:t>
            </a:r>
            <a:endParaRPr lang="en-US" sz="863" dirty="0"/>
          </a:p>
        </p:txBody>
      </p:sp>
      <p:sp>
        <p:nvSpPr>
          <p:cNvPr id="54" name="Text 51"/>
          <p:cNvSpPr/>
          <p:nvPr/>
        </p:nvSpPr>
        <p:spPr>
          <a:xfrm>
            <a:off x="3133725" y="3106936"/>
            <a:ext cx="304800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r">
              <a:lnSpc>
                <a:spcPct val="162000"/>
              </a:lnSpc>
              <a:buNone/>
            </a:pPr>
            <a:r>
              <a:rPr lang="en-US" sz="960" dirty="0">
                <a:solidFill>
                  <a:srgbClr val="9FB4C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1</a:t>
            </a:r>
            <a:endParaRPr lang="en-US" sz="960" dirty="0"/>
          </a:p>
        </p:txBody>
      </p:sp>
      <p:sp>
        <p:nvSpPr>
          <p:cNvPr id="55" name="Text 52"/>
          <p:cNvSpPr/>
          <p:nvPr/>
        </p:nvSpPr>
        <p:spPr>
          <a:xfrm>
            <a:off x="3571875" y="3106936"/>
            <a:ext cx="2692744" cy="235446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62000"/>
              </a:lnSpc>
              <a:buNone/>
            </a:pPr>
            <a:r>
              <a:rPr lang="en-US" sz="960" i="1" dirty="0">
                <a:solidFill>
                  <a:srgbClr val="1F9E8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&lt;html lang="es"&gt;   &lt;!-- o lang="ca" --&gt;</a:t>
            </a:r>
            <a:endParaRPr lang="en-US" sz="960" dirty="0"/>
          </a:p>
        </p:txBody>
      </p:sp>
      <p:sp>
        <p:nvSpPr>
          <p:cNvPr id="56" name="Shape 53"/>
          <p:cNvSpPr/>
          <p:nvPr/>
        </p:nvSpPr>
        <p:spPr>
          <a:xfrm>
            <a:off x="3200400" y="3628132"/>
            <a:ext cx="76200" cy="95250"/>
          </a:xfrm>
          <a:prstGeom prst="rect">
            <a:avLst/>
          </a:prstGeom>
          <a:solidFill>
            <a:srgbClr val="D89453"/>
          </a:solidFill>
          <a:ln/>
        </p:spPr>
      </p:sp>
      <p:sp>
        <p:nvSpPr>
          <p:cNvPr id="57" name="Text 54"/>
          <p:cNvSpPr/>
          <p:nvPr/>
        </p:nvSpPr>
        <p:spPr>
          <a:xfrm>
            <a:off x="3371850" y="3599557"/>
            <a:ext cx="5906072" cy="42177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975" b="1" dirty="0">
                <a:solidFill>
                  <a:srgbClr val="7B6A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Integración completada. Prueba una operación en el entorno de Pruebas antes de pasar a Producción.</a:t>
            </a:r>
            <a:endParaRPr lang="en-US" sz="975" dirty="0"/>
          </a:p>
        </p:txBody>
      </p:sp>
      <p:sp>
        <p:nvSpPr>
          <p:cNvPr id="58" name="Shape 55"/>
          <p:cNvSpPr/>
          <p:nvPr/>
        </p:nvSpPr>
        <p:spPr>
          <a:xfrm>
            <a:off x="3200400" y="4651772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59" name="Shape 56"/>
          <p:cNvSpPr/>
          <p:nvPr/>
        </p:nvSpPr>
        <p:spPr>
          <a:xfrm>
            <a:off x="3200400" y="4851797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60" name="Shape 57"/>
          <p:cNvSpPr/>
          <p:nvPr/>
        </p:nvSpPr>
        <p:spPr>
          <a:xfrm>
            <a:off x="3200400" y="4851797"/>
            <a:ext cx="6510784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64" name="Text 61"/>
          <p:cNvSpPr/>
          <p:nvPr/>
        </p:nvSpPr>
        <p:spPr>
          <a:xfrm>
            <a:off x="6668393" y="5208984"/>
            <a:ext cx="344686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8 / 9</a:t>
            </a:r>
            <a:endParaRPr lang="en-US" sz="938" dirty="0"/>
          </a:p>
        </p:txBody>
      </p:sp>
      <p:sp>
        <p:nvSpPr>
          <p:cNvPr id="67" name="Shape 64"/>
          <p:cNvSpPr/>
          <p:nvPr/>
        </p:nvSpPr>
        <p:spPr>
          <a:xfrm>
            <a:off x="10239375" y="5232797"/>
            <a:ext cx="76200" cy="9525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06125" cy="6477000"/>
          </a:xfrm>
          <a:prstGeom prst="roundRect">
            <a:avLst>
              <a:gd name="adj" fmla="val 3824"/>
            </a:avLst>
          </a:prstGeom>
          <a:ln/>
          <a:effectLst>
            <a:outerShdw blurRad="666750" dist="285750" dir="5400000" algn="bl" rotWithShape="0">
              <a:srgbClr val="1B3A68">
                <a:alpha val="35000"/>
              </a:srgbClr>
            </a:outerShdw>
          </a:effectLst>
        </p:spPr>
      </p:sp>
      <p:sp>
        <p:nvSpPr>
          <p:cNvPr id="3" name="Shape 1"/>
          <p:cNvSpPr/>
          <p:nvPr/>
        </p:nvSpPr>
        <p:spPr>
          <a:xfrm>
            <a:off x="0" y="762000"/>
            <a:ext cx="10906125" cy="9525"/>
          </a:xfrm>
          <a:prstGeom prst="rect">
            <a:avLst/>
          </a:prstGeom>
          <a:solidFill>
            <a:srgbClr val="E0EE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38125"/>
            <a:ext cx="807244" cy="28575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283494" y="219075"/>
            <a:ext cx="9525" cy="323850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6" name="Text 3"/>
          <p:cNvSpPr/>
          <p:nvPr/>
        </p:nvSpPr>
        <p:spPr>
          <a:xfrm>
            <a:off x="1464469" y="209550"/>
            <a:ext cx="3396511" cy="219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25" b="1" kern="0" spc="-14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Frakmenta</a:t>
            </a:r>
            <a:endParaRPr lang="en-US" sz="1425" dirty="0"/>
          </a:p>
        </p:txBody>
      </p:sp>
      <p:sp>
        <p:nvSpPr>
          <p:cNvPr id="7" name="Text 4"/>
          <p:cNvSpPr/>
          <p:nvPr/>
        </p:nvSpPr>
        <p:spPr>
          <a:xfrm>
            <a:off x="1464469" y="409575"/>
            <a:ext cx="3396511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Ecommerce Web Checkout · Guía de integración</a:t>
            </a:r>
            <a:endParaRPr lang="en-US" sz="938" dirty="0"/>
          </a:p>
        </p:txBody>
      </p:sp>
      <p:sp>
        <p:nvSpPr>
          <p:cNvPr id="8" name="Shape 5"/>
          <p:cNvSpPr/>
          <p:nvPr/>
        </p:nvSpPr>
        <p:spPr>
          <a:xfrm>
            <a:off x="9075093" y="233362"/>
            <a:ext cx="1526232" cy="295275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9" name="Shape 6"/>
          <p:cNvSpPr/>
          <p:nvPr/>
        </p:nvSpPr>
        <p:spPr>
          <a:xfrm>
            <a:off x="9208443" y="347663"/>
            <a:ext cx="66675" cy="66675"/>
          </a:xfrm>
          <a:prstGeom prst="ellipse">
            <a:avLst/>
          </a:prstGeom>
          <a:solidFill>
            <a:srgbClr val="075DA6"/>
          </a:solidFill>
          <a:ln/>
        </p:spPr>
      </p:sp>
      <p:sp>
        <p:nvSpPr>
          <p:cNvPr id="10" name="Text 7"/>
          <p:cNvSpPr/>
          <p:nvPr/>
        </p:nvSpPr>
        <p:spPr>
          <a:xfrm>
            <a:off x="9351318" y="309563"/>
            <a:ext cx="119285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19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Entorno: Pruebas</a:t>
            </a:r>
            <a:endParaRPr lang="en-US" sz="938" dirty="0"/>
          </a:p>
        </p:txBody>
      </p:sp>
      <p:sp>
        <p:nvSpPr>
          <p:cNvPr id="11" name="Shape 8"/>
          <p:cNvSpPr/>
          <p:nvPr/>
        </p:nvSpPr>
        <p:spPr>
          <a:xfrm>
            <a:off x="0" y="771525"/>
            <a:ext cx="2819400" cy="5306616"/>
          </a:xfrm>
          <a:prstGeom prst="rect">
            <a:avLst/>
          </a:prstGeom>
          <a:solidFill>
            <a:srgbClr val="F4F9FB"/>
          </a:solidFill>
          <a:ln/>
        </p:spPr>
      </p:sp>
      <p:sp>
        <p:nvSpPr>
          <p:cNvPr id="12" name="Shape 9"/>
          <p:cNvSpPr/>
          <p:nvPr/>
        </p:nvSpPr>
        <p:spPr>
          <a:xfrm>
            <a:off x="2809875" y="771525"/>
            <a:ext cx="9525" cy="5306616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13" name="Text 10"/>
          <p:cNvSpPr/>
          <p:nvPr/>
        </p:nvSpPr>
        <p:spPr>
          <a:xfrm>
            <a:off x="266700" y="1019175"/>
            <a:ext cx="235267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12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PASOS DE INTEGRACIÓN</a:t>
            </a:r>
            <a:endParaRPr lang="en-US" sz="863" dirty="0"/>
          </a:p>
        </p:txBody>
      </p:sp>
      <p:sp>
        <p:nvSpPr>
          <p:cNvPr id="14" name="Shape 11"/>
          <p:cNvSpPr/>
          <p:nvPr/>
        </p:nvSpPr>
        <p:spPr>
          <a:xfrm>
            <a:off x="323850" y="13811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5" name="Text 12"/>
          <p:cNvSpPr/>
          <p:nvPr/>
        </p:nvSpPr>
        <p:spPr>
          <a:xfrm>
            <a:off x="375338" y="14335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6" name="Text 13"/>
          <p:cNvSpPr/>
          <p:nvPr/>
        </p:nvSpPr>
        <p:spPr>
          <a:xfrm>
            <a:off x="685800" y="1427857"/>
            <a:ext cx="1749743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Credenciales necesarias</a:t>
            </a:r>
            <a:endParaRPr lang="en-US" sz="1013" dirty="0"/>
          </a:p>
        </p:txBody>
      </p:sp>
      <p:sp>
        <p:nvSpPr>
          <p:cNvPr id="17" name="Shape 14"/>
          <p:cNvSpPr/>
          <p:nvPr/>
        </p:nvSpPr>
        <p:spPr>
          <a:xfrm>
            <a:off x="323850" y="184785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18" name="Text 15"/>
          <p:cNvSpPr/>
          <p:nvPr/>
        </p:nvSpPr>
        <p:spPr>
          <a:xfrm>
            <a:off x="375338" y="190023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19" name="Text 16"/>
          <p:cNvSpPr/>
          <p:nvPr/>
        </p:nvSpPr>
        <p:spPr>
          <a:xfrm>
            <a:off x="685800" y="1894582"/>
            <a:ext cx="1454081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Archivos requeridos</a:t>
            </a:r>
            <a:endParaRPr lang="en-US" sz="1013" dirty="0"/>
          </a:p>
        </p:txBody>
      </p:sp>
      <p:sp>
        <p:nvSpPr>
          <p:cNvPr id="20" name="Shape 17"/>
          <p:cNvSpPr/>
          <p:nvPr/>
        </p:nvSpPr>
        <p:spPr>
          <a:xfrm>
            <a:off x="323850" y="231457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1" name="Text 18"/>
          <p:cNvSpPr/>
          <p:nvPr/>
        </p:nvSpPr>
        <p:spPr>
          <a:xfrm>
            <a:off x="375338" y="236696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2" name="Text 19"/>
          <p:cNvSpPr/>
          <p:nvPr/>
        </p:nvSpPr>
        <p:spPr>
          <a:xfrm>
            <a:off x="685800" y="2361307"/>
            <a:ext cx="1498774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Simulador de cuotas</a:t>
            </a:r>
            <a:endParaRPr lang="en-US" sz="1013" dirty="0"/>
          </a:p>
        </p:txBody>
      </p:sp>
      <p:sp>
        <p:nvSpPr>
          <p:cNvPr id="23" name="Shape 20"/>
          <p:cNvSpPr/>
          <p:nvPr/>
        </p:nvSpPr>
        <p:spPr>
          <a:xfrm>
            <a:off x="323850" y="2781300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4" name="Text 21"/>
          <p:cNvSpPr/>
          <p:nvPr/>
        </p:nvSpPr>
        <p:spPr>
          <a:xfrm>
            <a:off x="375338" y="283368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5" name="Text 22"/>
          <p:cNvSpPr/>
          <p:nvPr/>
        </p:nvSpPr>
        <p:spPr>
          <a:xfrm>
            <a:off x="685800" y="2828032"/>
            <a:ext cx="107037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iframe y modal</a:t>
            </a:r>
            <a:endParaRPr lang="en-US" sz="1013" dirty="0"/>
          </a:p>
        </p:txBody>
      </p:sp>
      <p:sp>
        <p:nvSpPr>
          <p:cNvPr id="26" name="Shape 23"/>
          <p:cNvSpPr/>
          <p:nvPr/>
        </p:nvSpPr>
        <p:spPr>
          <a:xfrm>
            <a:off x="323850" y="3248025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27" name="Text 24"/>
          <p:cNvSpPr/>
          <p:nvPr/>
        </p:nvSpPr>
        <p:spPr>
          <a:xfrm>
            <a:off x="375338" y="3300413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28" name="Text 25"/>
          <p:cNvSpPr/>
          <p:nvPr/>
        </p:nvSpPr>
        <p:spPr>
          <a:xfrm>
            <a:off x="685800" y="3294757"/>
            <a:ext cx="192605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Generar operación y token</a:t>
            </a:r>
            <a:endParaRPr lang="en-US" sz="1013" dirty="0"/>
          </a:p>
        </p:txBody>
      </p:sp>
      <p:sp>
        <p:nvSpPr>
          <p:cNvPr id="29" name="Shape 26"/>
          <p:cNvSpPr/>
          <p:nvPr/>
        </p:nvSpPr>
        <p:spPr>
          <a:xfrm>
            <a:off x="323850" y="3745111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30" name="Text 27"/>
          <p:cNvSpPr/>
          <p:nvPr/>
        </p:nvSpPr>
        <p:spPr>
          <a:xfrm>
            <a:off x="375338" y="3797498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31" name="Text 28"/>
          <p:cNvSpPr/>
          <p:nvPr/>
        </p:nvSpPr>
        <p:spPr>
          <a:xfrm>
            <a:off x="685800" y="3714750"/>
            <a:ext cx="1876425" cy="34647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y botón de pago</a:t>
            </a:r>
            <a:endParaRPr lang="en-US" sz="1013" dirty="0"/>
          </a:p>
        </p:txBody>
      </p:sp>
      <p:sp>
        <p:nvSpPr>
          <p:cNvPr id="32" name="Shape 29"/>
          <p:cNvSpPr/>
          <p:nvPr/>
        </p:nvSpPr>
        <p:spPr>
          <a:xfrm>
            <a:off x="323850" y="4242197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33" name="Text 30"/>
          <p:cNvSpPr/>
          <p:nvPr/>
        </p:nvSpPr>
        <p:spPr>
          <a:xfrm>
            <a:off x="375338" y="4294584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34" name="Text 31"/>
          <p:cNvSpPr/>
          <p:nvPr/>
        </p:nvSpPr>
        <p:spPr>
          <a:xfrm>
            <a:off x="685800" y="4288929"/>
            <a:ext cx="1453917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Activar el simulador</a:t>
            </a:r>
            <a:endParaRPr lang="en-US" sz="1013" dirty="0"/>
          </a:p>
        </p:txBody>
      </p:sp>
      <p:sp>
        <p:nvSpPr>
          <p:cNvPr id="35" name="Shape 32"/>
          <p:cNvSpPr/>
          <p:nvPr/>
        </p:nvSpPr>
        <p:spPr>
          <a:xfrm>
            <a:off x="323850" y="4708922"/>
            <a:ext cx="247650" cy="247650"/>
          </a:xfrm>
          <a:prstGeom prst="ellipse">
            <a:avLst/>
          </a:prstGeom>
          <a:solidFill>
            <a:srgbClr val="5CBFDE"/>
          </a:solidFill>
          <a:ln/>
        </p:spPr>
      </p:sp>
      <p:sp>
        <p:nvSpPr>
          <p:cNvPr id="36" name="Text 33"/>
          <p:cNvSpPr/>
          <p:nvPr/>
        </p:nvSpPr>
        <p:spPr>
          <a:xfrm>
            <a:off x="375338" y="4761309"/>
            <a:ext cx="158353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✓</a:t>
            </a:r>
            <a:endParaRPr lang="en-US" sz="863" dirty="0"/>
          </a:p>
        </p:txBody>
      </p:sp>
      <p:sp>
        <p:nvSpPr>
          <p:cNvPr id="37" name="Text 34"/>
          <p:cNvSpPr/>
          <p:nvPr/>
        </p:nvSpPr>
        <p:spPr>
          <a:xfrm>
            <a:off x="685800" y="4755654"/>
            <a:ext cx="1079302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Asignar idioma</a:t>
            </a:r>
            <a:endParaRPr lang="en-US" sz="1013" dirty="0"/>
          </a:p>
        </p:txBody>
      </p:sp>
      <p:sp>
        <p:nvSpPr>
          <p:cNvPr id="38" name="Shape 35"/>
          <p:cNvSpPr/>
          <p:nvPr/>
        </p:nvSpPr>
        <p:spPr>
          <a:xfrm>
            <a:off x="209550" y="5080397"/>
            <a:ext cx="2390775" cy="438150"/>
          </a:xfrm>
          <a:prstGeom prst="roundRect">
            <a:avLst>
              <a:gd name="adj" fmla="val 23913"/>
            </a:avLst>
          </a:prstGeom>
          <a:solidFill>
            <a:srgbClr val="075DA6"/>
          </a:solidFill>
          <a:ln/>
          <a:effectLst>
            <a:outerShdw blurRad="171450" dist="76200" dir="5400000" algn="bl" rotWithShape="0">
              <a:srgbClr val="075DA6">
                <a:alpha val="55000"/>
              </a:srgbClr>
            </a:outerShdw>
          </a:effectLst>
        </p:spPr>
      </p:sp>
      <p:sp>
        <p:nvSpPr>
          <p:cNvPr id="39" name="Shape 36"/>
          <p:cNvSpPr/>
          <p:nvPr/>
        </p:nvSpPr>
        <p:spPr>
          <a:xfrm>
            <a:off x="323850" y="5175647"/>
            <a:ext cx="247650" cy="24765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</p:sp>
      <p:sp>
        <p:nvSpPr>
          <p:cNvPr id="40" name="Text 37"/>
          <p:cNvSpPr/>
          <p:nvPr/>
        </p:nvSpPr>
        <p:spPr>
          <a:xfrm>
            <a:off x="351155" y="5232797"/>
            <a:ext cx="222349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09</a:t>
            </a:r>
            <a:endParaRPr lang="en-US" sz="863" dirty="0"/>
          </a:p>
        </p:txBody>
      </p:sp>
      <p:sp>
        <p:nvSpPr>
          <p:cNvPr id="41" name="Text 38"/>
          <p:cNvSpPr/>
          <p:nvPr/>
        </p:nvSpPr>
        <p:spPr>
          <a:xfrm>
            <a:off x="685800" y="5222379"/>
            <a:ext cx="1922949" cy="1922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1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 del resultado</a:t>
            </a:r>
            <a:endParaRPr lang="en-US" sz="1013" dirty="0"/>
          </a:p>
        </p:txBody>
      </p:sp>
      <p:sp>
        <p:nvSpPr>
          <p:cNvPr id="42" name="Text 39"/>
          <p:cNvSpPr/>
          <p:nvPr/>
        </p:nvSpPr>
        <p:spPr>
          <a:xfrm>
            <a:off x="3200400" y="1128713"/>
            <a:ext cx="1055489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kern="0" spc="56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Paso 09 de 09</a:t>
            </a:r>
            <a:endParaRPr lang="en-US" sz="938" dirty="0"/>
          </a:p>
        </p:txBody>
      </p:sp>
      <p:sp>
        <p:nvSpPr>
          <p:cNvPr id="43" name="Shape 40"/>
          <p:cNvSpPr/>
          <p:nvPr/>
        </p:nvSpPr>
        <p:spPr>
          <a:xfrm>
            <a:off x="4293989" y="1176338"/>
            <a:ext cx="47625" cy="47625"/>
          </a:xfrm>
          <a:prstGeom prst="ellipse">
            <a:avLst/>
          </a:prstGeom>
          <a:solidFill>
            <a:srgbClr val="C5D6E1"/>
          </a:solidFill>
          <a:ln/>
        </p:spPr>
      </p:sp>
      <p:sp>
        <p:nvSpPr>
          <p:cNvPr id="44" name="Shape 41"/>
          <p:cNvSpPr/>
          <p:nvPr/>
        </p:nvSpPr>
        <p:spPr>
          <a:xfrm>
            <a:off x="4455914" y="1095375"/>
            <a:ext cx="1067395" cy="209550"/>
          </a:xfrm>
          <a:prstGeom prst="roundRect">
            <a:avLst>
              <a:gd name="adj" fmla="val 27273"/>
            </a:avLst>
          </a:prstGeom>
          <a:solidFill>
            <a:srgbClr val="E0EEF2"/>
          </a:solidFill>
          <a:ln/>
        </p:spPr>
      </p:sp>
      <p:sp>
        <p:nvSpPr>
          <p:cNvPr id="45" name="Text 42"/>
          <p:cNvSpPr/>
          <p:nvPr/>
        </p:nvSpPr>
        <p:spPr>
          <a:xfrm>
            <a:off x="4551164" y="1133475"/>
            <a:ext cx="953095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25" b="1" kern="0" spc="66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PREVIA</a:t>
            </a:r>
            <a:endParaRPr lang="en-US" sz="825" dirty="0"/>
          </a:p>
        </p:txBody>
      </p:sp>
      <p:sp>
        <p:nvSpPr>
          <p:cNvPr id="46" name="Text 43"/>
          <p:cNvSpPr/>
          <p:nvPr/>
        </p:nvSpPr>
        <p:spPr>
          <a:xfrm>
            <a:off x="3200400" y="1438275"/>
            <a:ext cx="6496050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250" b="1" kern="0" spc="-45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Así lo verá tu cliente</a:t>
            </a:r>
            <a:endParaRPr lang="en-US" sz="2250" dirty="0"/>
          </a:p>
        </p:txBody>
      </p:sp>
      <p:sp>
        <p:nvSpPr>
          <p:cNvPr id="47" name="Text 44"/>
          <p:cNvSpPr/>
          <p:nvPr/>
        </p:nvSpPr>
        <p:spPr>
          <a:xfrm>
            <a:off x="3200400" y="1872555"/>
            <a:ext cx="5886450" cy="746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60000"/>
              </a:lnSpc>
              <a:buNone/>
            </a:pPr>
            <a:r>
              <a:rPr lang="en-US" sz="1163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 la integración completa, el simulador de cuotas aparece en la ficha de producto. Al pulsar «Financia tu compra» se abre el flujo de Frakmenta en una ventana.</a:t>
            </a:r>
            <a:endParaRPr lang="en-US" sz="1163" dirty="0"/>
          </a:p>
        </p:txBody>
      </p:sp>
      <p:sp>
        <p:nvSpPr>
          <p:cNvPr id="48" name="Text 45"/>
          <p:cNvSpPr/>
          <p:nvPr/>
        </p:nvSpPr>
        <p:spPr>
          <a:xfrm>
            <a:off x="3200400" y="2790676"/>
            <a:ext cx="6496050" cy="171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863" b="1" kern="0" spc="69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TU FICHA DE PRODUCTO</a:t>
            </a:r>
            <a:endParaRPr lang="en-US" sz="863" dirty="0"/>
          </a:p>
        </p:txBody>
      </p:sp>
      <p:sp>
        <p:nvSpPr>
          <p:cNvPr id="49" name="Shape 46"/>
          <p:cNvSpPr/>
          <p:nvPr/>
        </p:nvSpPr>
        <p:spPr>
          <a:xfrm>
            <a:off x="3200400" y="3019276"/>
            <a:ext cx="5905500" cy="1371600"/>
          </a:xfrm>
          <a:prstGeom prst="roundRect">
            <a:avLst>
              <a:gd name="adj" fmla="val 11111"/>
            </a:avLst>
          </a:prstGeom>
          <a:ln w="9525">
            <a:solidFill>
              <a:srgbClr val="E0EEF2"/>
            </a:solidFill>
            <a:prstDash val="solid"/>
          </a:ln>
          <a:effectLst>
            <a:outerShdw blurRad="323850" dist="133350" dir="5400000" algn="bl" rotWithShape="0">
              <a:srgbClr val="1B3A68">
                <a:alpha val="30000"/>
              </a:srgbClr>
            </a:outerShdw>
          </a:effectLst>
        </p:spPr>
      </p:sp>
      <p:sp>
        <p:nvSpPr>
          <p:cNvPr id="50" name="Shape 47"/>
          <p:cNvSpPr/>
          <p:nvPr/>
        </p:nvSpPr>
        <p:spPr>
          <a:xfrm>
            <a:off x="3209925" y="3028801"/>
            <a:ext cx="5886450" cy="533400"/>
          </a:xfrm>
          <a:prstGeom prst="rect">
            <a:avLst/>
          </a:prstGeom>
          <a:solidFill>
            <a:srgbClr val="DCEBF5"/>
          </a:solidFill>
          <a:ln/>
        </p:spPr>
      </p:sp>
      <p:pic>
        <p:nvPicPr>
          <p:cNvPr id="5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4250" y="3152626"/>
            <a:ext cx="744438" cy="285750"/>
          </a:xfrm>
          <a:prstGeom prst="rect">
            <a:avLst/>
          </a:prstGeom>
        </p:spPr>
      </p:pic>
      <p:sp>
        <p:nvSpPr>
          <p:cNvPr id="53" name="Text 49"/>
          <p:cNvSpPr/>
          <p:nvPr/>
        </p:nvSpPr>
        <p:spPr>
          <a:xfrm>
            <a:off x="4373463" y="3219301"/>
            <a:ext cx="2582213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013" b="1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Paga tu compra por solo 17,24 € en</a:t>
            </a:r>
            <a:endParaRPr lang="en-US" sz="1013" dirty="0"/>
          </a:p>
        </p:txBody>
      </p:sp>
      <p:sp>
        <p:nvSpPr>
          <p:cNvPr id="54" name="Shape 50"/>
          <p:cNvSpPr/>
          <p:nvPr/>
        </p:nvSpPr>
        <p:spPr>
          <a:xfrm>
            <a:off x="6825704" y="3171676"/>
            <a:ext cx="423863" cy="247650"/>
          </a:xfrm>
          <a:prstGeom prst="roundRect">
            <a:avLst>
              <a:gd name="adj" fmla="val 23077"/>
            </a:avLst>
          </a:prstGeom>
          <a:solidFill>
            <a:srgbClr val="FFFFFF"/>
          </a:solidFill>
          <a:ln w="9525">
            <a:solidFill>
              <a:srgbClr val="B9D4E6"/>
            </a:solidFill>
            <a:prstDash val="solid"/>
          </a:ln>
        </p:spPr>
      </p:sp>
      <p:sp>
        <p:nvSpPr>
          <p:cNvPr id="55" name="Text 51"/>
          <p:cNvSpPr/>
          <p:nvPr/>
        </p:nvSpPr>
        <p:spPr>
          <a:xfrm>
            <a:off x="6930479" y="3219301"/>
            <a:ext cx="158204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013" b="1" dirty="0">
                <a:solidFill>
                  <a:srgbClr val="1B3A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6</a:t>
            </a:r>
            <a:endParaRPr lang="en-US" sz="1013" dirty="0"/>
          </a:p>
        </p:txBody>
      </p:sp>
      <p:sp>
        <p:nvSpPr>
          <p:cNvPr id="56" name="Text 52"/>
          <p:cNvSpPr/>
          <p:nvPr/>
        </p:nvSpPr>
        <p:spPr>
          <a:xfrm>
            <a:off x="7079159" y="3243114"/>
            <a:ext cx="141833" cy="1428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600" b="1" dirty="0">
                <a:solidFill>
                  <a:srgbClr val="5A6B7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▼</a:t>
            </a:r>
            <a:endParaRPr lang="en-US" sz="600" dirty="0"/>
          </a:p>
        </p:txBody>
      </p:sp>
      <p:sp>
        <p:nvSpPr>
          <p:cNvPr id="57" name="Text 53"/>
          <p:cNvSpPr/>
          <p:nvPr/>
        </p:nvSpPr>
        <p:spPr>
          <a:xfrm>
            <a:off x="7354342" y="3219301"/>
            <a:ext cx="496342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013" b="1" dirty="0">
                <a:solidFill>
                  <a:srgbClr val="075DA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plazos</a:t>
            </a:r>
            <a:endParaRPr lang="en-US" sz="1013" dirty="0"/>
          </a:p>
        </p:txBody>
      </p:sp>
      <p:sp>
        <p:nvSpPr>
          <p:cNvPr id="58" name="Text 54"/>
          <p:cNvSpPr/>
          <p:nvPr/>
        </p:nvSpPr>
        <p:spPr>
          <a:xfrm>
            <a:off x="7879259" y="3224064"/>
            <a:ext cx="382339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0086C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+info</a:t>
            </a:r>
            <a:endParaRPr lang="en-US" sz="938" dirty="0"/>
          </a:p>
        </p:txBody>
      </p:sp>
      <p:sp>
        <p:nvSpPr>
          <p:cNvPr id="59" name="Shape 55"/>
          <p:cNvSpPr/>
          <p:nvPr/>
        </p:nvSpPr>
        <p:spPr>
          <a:xfrm>
            <a:off x="3209925" y="3562201"/>
            <a:ext cx="5886450" cy="81915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60" name="Shape 56"/>
          <p:cNvSpPr/>
          <p:nvPr/>
        </p:nvSpPr>
        <p:spPr>
          <a:xfrm>
            <a:off x="3381375" y="3819376"/>
            <a:ext cx="1238250" cy="114300"/>
          </a:xfrm>
          <a:prstGeom prst="roundRect">
            <a:avLst>
              <a:gd name="adj" fmla="val 33333"/>
            </a:avLst>
          </a:prstGeom>
          <a:solidFill>
            <a:srgbClr val="EEF4F8"/>
          </a:solidFill>
          <a:ln/>
        </p:spPr>
      </p:sp>
      <p:sp>
        <p:nvSpPr>
          <p:cNvPr id="61" name="Shape 57"/>
          <p:cNvSpPr/>
          <p:nvPr/>
        </p:nvSpPr>
        <p:spPr>
          <a:xfrm>
            <a:off x="3381375" y="4009876"/>
            <a:ext cx="800100" cy="114300"/>
          </a:xfrm>
          <a:prstGeom prst="roundRect">
            <a:avLst>
              <a:gd name="adj" fmla="val 33333"/>
            </a:avLst>
          </a:prstGeom>
          <a:solidFill>
            <a:srgbClr val="EEF4F8"/>
          </a:solidFill>
          <a:ln/>
        </p:spPr>
      </p:sp>
      <p:sp>
        <p:nvSpPr>
          <p:cNvPr id="65" name="Shape 61"/>
          <p:cNvSpPr/>
          <p:nvPr/>
        </p:nvSpPr>
        <p:spPr>
          <a:xfrm>
            <a:off x="6873032" y="3771751"/>
            <a:ext cx="2051893" cy="400050"/>
          </a:xfrm>
          <a:prstGeom prst="roundRect">
            <a:avLst>
              <a:gd name="adj" fmla="val 21429"/>
            </a:avLst>
          </a:prstGeom>
          <a:solidFill>
            <a:srgbClr val="075DA6"/>
          </a:solidFill>
          <a:ln/>
          <a:effectLst>
            <a:outerShdw blurRad="209550" dist="95250" dir="5400000" algn="bl" rotWithShape="0">
              <a:srgbClr val="075DA6">
                <a:alpha val="60000"/>
              </a:srgbClr>
            </a:outerShdw>
          </a:effectLst>
        </p:spPr>
      </p:sp>
      <p:sp>
        <p:nvSpPr>
          <p:cNvPr id="66" name="Text 62"/>
          <p:cNvSpPr/>
          <p:nvPr/>
        </p:nvSpPr>
        <p:spPr>
          <a:xfrm>
            <a:off x="7044482" y="3895576"/>
            <a:ext cx="1708993" cy="19050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013" b="1" kern="0" spc="4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FINANCIA TU COMPRA</a:t>
            </a:r>
            <a:endParaRPr lang="en-US" sz="1013" dirty="0"/>
          </a:p>
        </p:txBody>
      </p:sp>
      <p:sp>
        <p:nvSpPr>
          <p:cNvPr id="67" name="Shape 63"/>
          <p:cNvSpPr/>
          <p:nvPr/>
        </p:nvSpPr>
        <p:spPr>
          <a:xfrm>
            <a:off x="3200400" y="4571851"/>
            <a:ext cx="76200" cy="95250"/>
          </a:xfrm>
          <a:prstGeom prst="rect">
            <a:avLst/>
          </a:prstGeom>
          <a:solidFill>
            <a:srgbClr val="D89453"/>
          </a:solidFill>
          <a:ln/>
        </p:spPr>
      </p:sp>
      <p:sp>
        <p:nvSpPr>
          <p:cNvPr id="68" name="Text 64"/>
          <p:cNvSpPr/>
          <p:nvPr/>
        </p:nvSpPr>
        <p:spPr>
          <a:xfrm>
            <a:off x="3371850" y="4543276"/>
            <a:ext cx="5812066" cy="22993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975" b="1" dirty="0">
                <a:solidFill>
                  <a:srgbClr val="7B6A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Pulsa «Financia tu compra» para ver el flujo de Frakmenta que se abre en el iframe.</a:t>
            </a:r>
            <a:endParaRPr lang="en-US" sz="975" dirty="0"/>
          </a:p>
        </p:txBody>
      </p:sp>
      <p:sp>
        <p:nvSpPr>
          <p:cNvPr id="69" name="Shape 65"/>
          <p:cNvSpPr/>
          <p:nvPr/>
        </p:nvSpPr>
        <p:spPr>
          <a:xfrm>
            <a:off x="3200400" y="4963716"/>
            <a:ext cx="7324725" cy="9525"/>
          </a:xfrm>
          <a:prstGeom prst="rect">
            <a:avLst/>
          </a:prstGeom>
          <a:solidFill>
            <a:srgbClr val="E0EEF2"/>
          </a:solidFill>
          <a:ln/>
        </p:spPr>
      </p:sp>
      <p:sp>
        <p:nvSpPr>
          <p:cNvPr id="70" name="Shape 66"/>
          <p:cNvSpPr/>
          <p:nvPr/>
        </p:nvSpPr>
        <p:spPr>
          <a:xfrm>
            <a:off x="3200400" y="5163741"/>
            <a:ext cx="7324725" cy="57150"/>
          </a:xfrm>
          <a:prstGeom prst="roundRect">
            <a:avLst>
              <a:gd name="adj" fmla="val 50000"/>
            </a:avLst>
          </a:prstGeom>
          <a:solidFill>
            <a:srgbClr val="E0EEF2"/>
          </a:solidFill>
          <a:ln/>
        </p:spPr>
      </p:sp>
      <p:sp>
        <p:nvSpPr>
          <p:cNvPr id="71" name="Shape 67"/>
          <p:cNvSpPr/>
          <p:nvPr/>
        </p:nvSpPr>
        <p:spPr>
          <a:xfrm>
            <a:off x="3200400" y="5163741"/>
            <a:ext cx="7324725" cy="571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75DA6">
                  <a:alpha val="100000"/>
                </a:srgbClr>
              </a:gs>
              <a:gs pos="100000">
                <a:srgbClr val="5CBFDE">
                  <a:alpha val="100000"/>
                </a:srgbClr>
              </a:gs>
            </a:gsLst>
            <a:lin ang="0" scaled="0"/>
          </a:gradFill>
          <a:ln/>
        </p:spPr>
      </p:sp>
      <p:sp>
        <p:nvSpPr>
          <p:cNvPr id="75" name="Text 71"/>
          <p:cNvSpPr/>
          <p:nvPr/>
        </p:nvSpPr>
        <p:spPr>
          <a:xfrm>
            <a:off x="6349157" y="5520928"/>
            <a:ext cx="342007" cy="180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938" b="1" dirty="0">
                <a:solidFill>
                  <a:srgbClr val="90A2B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9 / 9</a:t>
            </a:r>
            <a:endParaRPr lang="en-US" sz="938" dirty="0"/>
          </a:p>
        </p:txBody>
      </p:sp>
      <p:sp>
        <p:nvSpPr>
          <p:cNvPr id="78" name="Shape 74"/>
          <p:cNvSpPr/>
          <p:nvPr/>
        </p:nvSpPr>
        <p:spPr>
          <a:xfrm>
            <a:off x="10239375" y="5544741"/>
            <a:ext cx="76200" cy="9525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1428</Words>
  <Application>Microsoft Office PowerPoint</Application>
  <PresentationFormat>Personalizado</PresentationFormat>
  <Paragraphs>395</Paragraphs>
  <Slides>9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Courier New</vt:lpstr>
      <vt:lpstr>Montserrat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Mario_Rey</cp:lastModifiedBy>
  <cp:revision>5</cp:revision>
  <dcterms:created xsi:type="dcterms:W3CDTF">2026-07-02T08:20:45Z</dcterms:created>
  <dcterms:modified xsi:type="dcterms:W3CDTF">2026-07-02T10:13:49Z</dcterms:modified>
</cp:coreProperties>
</file>